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395" r:id="rId2"/>
    <p:sldId id="396" r:id="rId3"/>
    <p:sldId id="394" r:id="rId4"/>
    <p:sldId id="257" r:id="rId5"/>
    <p:sldId id="258" r:id="rId6"/>
    <p:sldId id="259" r:id="rId7"/>
    <p:sldId id="271" r:id="rId8"/>
    <p:sldId id="272" r:id="rId9"/>
    <p:sldId id="260" r:id="rId10"/>
    <p:sldId id="273" r:id="rId11"/>
    <p:sldId id="261" r:id="rId12"/>
    <p:sldId id="262" r:id="rId13"/>
    <p:sldId id="265" r:id="rId14"/>
    <p:sldId id="266" r:id="rId15"/>
    <p:sldId id="296" r:id="rId16"/>
    <p:sldId id="292" r:id="rId17"/>
    <p:sldId id="293" r:id="rId18"/>
    <p:sldId id="294" r:id="rId19"/>
    <p:sldId id="295" r:id="rId20"/>
    <p:sldId id="267" r:id="rId21"/>
    <p:sldId id="268" r:id="rId22"/>
    <p:sldId id="277" r:id="rId23"/>
    <p:sldId id="278" r:id="rId24"/>
    <p:sldId id="269" r:id="rId25"/>
    <p:sldId id="283" r:id="rId26"/>
    <p:sldId id="284" r:id="rId27"/>
    <p:sldId id="285" r:id="rId28"/>
    <p:sldId id="286" r:id="rId29"/>
    <p:sldId id="287" r:id="rId30"/>
    <p:sldId id="297" r:id="rId31"/>
    <p:sldId id="298" r:id="rId32"/>
    <p:sldId id="299" r:id="rId33"/>
    <p:sldId id="301" r:id="rId34"/>
    <p:sldId id="300" r:id="rId35"/>
    <p:sldId id="302" r:id="rId36"/>
    <p:sldId id="303" r:id="rId37"/>
    <p:sldId id="304" r:id="rId38"/>
    <p:sldId id="305" r:id="rId39"/>
    <p:sldId id="306" r:id="rId40"/>
    <p:sldId id="307" r:id="rId41"/>
    <p:sldId id="397" r:id="rId42"/>
    <p:sldId id="309" r:id="rId43"/>
    <p:sldId id="310" r:id="rId44"/>
    <p:sldId id="311" r:id="rId45"/>
    <p:sldId id="313" r:id="rId46"/>
    <p:sldId id="314" r:id="rId47"/>
    <p:sldId id="316" r:id="rId48"/>
    <p:sldId id="317" r:id="rId49"/>
    <p:sldId id="318" r:id="rId50"/>
    <p:sldId id="319" r:id="rId51"/>
    <p:sldId id="321" r:id="rId52"/>
    <p:sldId id="320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53" r:id="rId68"/>
    <p:sldId id="360" r:id="rId69"/>
    <p:sldId id="361" r:id="rId70"/>
    <p:sldId id="362" r:id="rId71"/>
    <p:sldId id="363" r:id="rId72"/>
    <p:sldId id="365" r:id="rId73"/>
    <p:sldId id="364" r:id="rId74"/>
    <p:sldId id="354" r:id="rId75"/>
    <p:sldId id="355" r:id="rId76"/>
    <p:sldId id="356" r:id="rId77"/>
    <p:sldId id="357" r:id="rId78"/>
    <p:sldId id="359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4" r:id="rId95"/>
    <p:sldId id="375" r:id="rId96"/>
    <p:sldId id="376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390" r:id="rId111"/>
    <p:sldId id="391" r:id="rId112"/>
    <p:sldId id="392" r:id="rId113"/>
    <p:sldId id="393" r:id="rId114"/>
  </p:sldIdLst>
  <p:sldSz cx="9144000" cy="5143500" type="screen16x9"/>
  <p:notesSz cx="6797675" cy="992822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1819" autoAdjust="0"/>
  </p:normalViewPr>
  <p:slideViewPr>
    <p:cSldViewPr>
      <p:cViewPr varScale="1">
        <p:scale>
          <a:sx n="143" d="100"/>
          <a:sy n="143" d="100"/>
        </p:scale>
        <p:origin x="-690" y="-96"/>
      </p:cViewPr>
      <p:guideLst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B323E-2145-48DB-921B-A6C2EDB01A2E}" type="datetimeFigureOut">
              <a:rPr lang="nl-NL" smtClean="0"/>
              <a:t>6-2-2015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817B0-D7AB-49F6-B8D6-D08811CF1643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8292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98DE3-02A8-45D3-8D78-54E46AB6FBC4}" type="datetimeFigureOut">
              <a:rPr lang="nl-NL" smtClean="0"/>
              <a:t>6-2-2015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8A9CF-6DCC-494C-89EF-19542FEBD4AA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384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84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739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10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33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33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5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5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5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5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1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19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66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66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66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124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147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81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047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90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897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63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8290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225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13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59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5823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73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59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59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59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594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59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40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62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165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05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7780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872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38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386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386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386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778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453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3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7190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182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7391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940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79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7780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6795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6795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910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5165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963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868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440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4653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4653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375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3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6-2-2015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90.jpeg"/><Relationship Id="rId7" Type="http://schemas.openxmlformats.org/officeDocument/2006/relationships/image" Target="../media/image93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82.jpeg"/><Relationship Id="rId4" Type="http://schemas.openxmlformats.org/officeDocument/2006/relationships/image" Target="../media/image91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1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hyperlink" Target="http://www.youtube.com/watch?v=6ADTh6E1D0I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1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4.jpeg"/><Relationship Id="rId7" Type="http://schemas.openxmlformats.org/officeDocument/2006/relationships/hyperlink" Target="http://www.youtube.com/watch?v=_jUAPJW4zZA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hyperlink" Target="http://www.youtube.com/watch?v=e_rh3zBtv2c&amp;t=0m20s" TargetMode="External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0D61JxMrVlg&amp;t=2m57s" TargetMode="External"/><Relationship Id="rId5" Type="http://schemas.openxmlformats.org/officeDocument/2006/relationships/hyperlink" Target="http://www.youtube.com/watch?v=xX7s_px1ED4&amp;t=1m34s" TargetMode="External"/><Relationship Id="rId4" Type="http://schemas.openxmlformats.org/officeDocument/2006/relationships/hyperlink" Target="http://www.youtube.com/watch?v=XxifNJChWZ0&amp;t=2m25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hyperlink" Target="http://www.google.nl/url?sa=i&amp;rct=j&amp;q=&amp;esrc=s&amp;frm=1&amp;source=images&amp;cd=&amp;cad=rja&amp;docid=fX75kwT4MSqwPM&amp;tbnid=6iu5rIpAHADExM:&amp;ved=0CAUQjRw&amp;url=http://marijke.borsatoweblog.nl/log.php?id=107573&amp;ei=X8nwUoScHO2b0wXUvYCIBQ&amp;bvm=bv.60444564,d.d2k&amp;psig=AFQjCNFEbdDbKK145cBxHukpY1hxPmm3AA&amp;ust=1391598253277824" TargetMode="External"/><Relationship Id="rId4" Type="http://schemas.openxmlformats.org/officeDocument/2006/relationships/image" Target="../media/image1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image" Target="../media/image44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hyperlink" Target="http://www.google.nl/url?sa=i&amp;rct=j&amp;q=&amp;esrc=s&amp;frm=1&amp;source=images&amp;cd=&amp;cad=rja&amp;docid=NalR0glIxfqpyM&amp;tbnid=EMfQbQD7IVzgDM:&amp;ved=0CAUQjRw&amp;url=http://www.crunchbase.com/company/facebook&amp;ei=qCHyUqTMAYTT0QXUhIHIAQ&amp;bvm=bv.60799247,d.bGQ&amp;psig=AFQjCNFRIqFNreVjeHiFXRV_dzwvvzDFkw&amp;ust=1391686434785875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WMF"/><Relationship Id="rId4" Type="http://schemas.openxmlformats.org/officeDocument/2006/relationships/image" Target="../media/image6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hyperlink" Target="//upload.wikimedia.org/wikipedia/commons/d/d0/Treinkaping_bij_De_Punt_-_929-2101.jpg" TargetMode="External"/><Relationship Id="rId4" Type="http://schemas.openxmlformats.org/officeDocument/2006/relationships/image" Target="../media/image6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1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1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://nos.nl/video/524048-het-kan-snel-gaan-met-mazelenepidemie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Welke van de twee is allochtoon?</a:t>
            </a: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52" y="3235973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ww.roelindeboot.nl/wp-content/uploads/2013/05/dutch-king-willem-alexander-with-wife-maxima-and-animal-pe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07" y="1056496"/>
            <a:ext cx="5508222" cy="33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3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Bepaalde Normen en Waarden. Gewoontes, kunst, sport, symbolen en feesttradities.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5" name="Picture 2" descr="http://www.iromegane.com/wp-content/uploads/2011/10/gree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8885"/>
            <a:ext cx="2587845" cy="217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freedesktopwallpapers4u.com/data/media/182/american-football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81248"/>
            <a:ext cx="2445157" cy="183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ynettej.com/blog/wp-content/uploads/2010/02/dallas_indian_wedding_photographer_jazia_shez-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2"/>
          <a:stretch/>
        </p:blipFill>
        <p:spPr bwMode="auto">
          <a:xfrm>
            <a:off x="3779912" y="1179743"/>
            <a:ext cx="2373520" cy="210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worldofstock.com/slides/PCU478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45" y="2355726"/>
            <a:ext cx="320927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Meerderheid van informatie komt via: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Massamedia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die voor een grote groep mensen beschikbaar is.</a:t>
            </a:r>
            <a:endParaRPr lang="nl-NL" i="1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3554" name="Picture 2" descr="http://static1.goedgevoel.be/static/photo/2011/2/7/2/20110209113054/media_xl_40464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1630"/>
            <a:ext cx="3168352" cy="1520371"/>
          </a:xfrm>
          <a:prstGeom prst="rect">
            <a:avLst/>
          </a:prstGeom>
          <a:noFill/>
        </p:spPr>
      </p:pic>
      <p:pic>
        <p:nvPicPr>
          <p:cNvPr id="23556" name="Picture 4" descr="http://www.itinfopoint.com/contentsimages/20130227-internet-ww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71750"/>
            <a:ext cx="3168352" cy="1864941"/>
          </a:xfrm>
          <a:prstGeom prst="rect">
            <a:avLst/>
          </a:prstGeom>
          <a:noFill/>
        </p:spPr>
      </p:pic>
      <p:pic>
        <p:nvPicPr>
          <p:cNvPr id="23558" name="Picture 6" descr="http://bin.ilsemedia.nl/m/m1eynfnws0xj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65816"/>
            <a:ext cx="3024336" cy="169132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427985" y="1599642"/>
            <a:ext cx="9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Televisie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0153" y="446196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Internet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5697" y="4866501"/>
            <a:ext cx="116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Kranten(?)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100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96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1"/>
            <a:ext cx="72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Meerderheid van informatie komt via: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Massamedia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Maar ook: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4578" name="Picture 2" descr="http://img.vandaag.be/tmp/450/350/r/articles/201007181840-1_nederlanders-verbreken-wereldrecord-gam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51570"/>
            <a:ext cx="2952328" cy="1782023"/>
          </a:xfrm>
          <a:prstGeom prst="rect">
            <a:avLst/>
          </a:prstGeom>
          <a:noFill/>
        </p:spPr>
      </p:pic>
      <p:pic>
        <p:nvPicPr>
          <p:cNvPr id="24580" name="Picture 4" descr="http://media.nu.nl/m/m1mxxhkatv9l_wd640.jpg/nederland-in-europese-top-5-mobiel-intern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97564"/>
            <a:ext cx="3215680" cy="1569264"/>
          </a:xfrm>
          <a:prstGeom prst="rect">
            <a:avLst/>
          </a:prstGeom>
          <a:noFill/>
        </p:spPr>
      </p:pic>
      <p:pic>
        <p:nvPicPr>
          <p:cNvPr id="24582" name="Picture 6" descr="http://thekessler.org/wp-content/uploads/2011/05/kessler-movie-screening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841780"/>
            <a:ext cx="3560068" cy="2030078"/>
          </a:xfrm>
          <a:prstGeom prst="rect">
            <a:avLst/>
          </a:prstGeom>
          <a:noFill/>
        </p:spPr>
      </p:pic>
      <p:pic>
        <p:nvPicPr>
          <p:cNvPr id="24584" name="Picture 8" descr="http://www.mtv.com/onair/trl/2008_finale/photos/total-finale-live/performances/total-finale-live-beyonce-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3798"/>
            <a:ext cx="3348372" cy="191389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555777" y="273376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Games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0232" y="2463738"/>
            <a:ext cx="184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Mobiele telefonie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6216" y="486650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Films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23729" y="4866501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Popmuziek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2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101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Massamedia:</a:t>
            </a:r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bepaalt voor een groot deel hoe we naar de wereld kijken.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Hoe?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Zes theorieën.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4578" name="Picture 2" descr="http://img.vandaag.be/tmp/450/350/r/articles/201007181840-1_nederlanders-verbreken-wereldrecord-gam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85696"/>
            <a:ext cx="1423918" cy="917927"/>
          </a:xfrm>
          <a:prstGeom prst="rect">
            <a:avLst/>
          </a:prstGeom>
          <a:noFill/>
        </p:spPr>
      </p:pic>
      <p:pic>
        <p:nvPicPr>
          <p:cNvPr id="24580" name="Picture 4" descr="http://media.nu.nl/m/m1mxxhkatv9l_wd640.jpg/nederland-in-europese-top-5-mobiel-intern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2" y="2085696"/>
            <a:ext cx="1515842" cy="808334"/>
          </a:xfrm>
          <a:prstGeom prst="rect">
            <a:avLst/>
          </a:prstGeom>
          <a:noFill/>
        </p:spPr>
      </p:pic>
      <p:pic>
        <p:nvPicPr>
          <p:cNvPr id="24584" name="Picture 8" descr="http://www.mtv.com/onair/trl/2008_finale/photos/total-finale-live/performances/total-finale-live-beyonce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70" y="1005577"/>
            <a:ext cx="1538506" cy="985853"/>
          </a:xfrm>
          <a:prstGeom prst="rect">
            <a:avLst/>
          </a:prstGeom>
          <a:noFill/>
        </p:spPr>
      </p:pic>
      <p:pic>
        <p:nvPicPr>
          <p:cNvPr id="12" name="Picture 2" descr="http://static1.goedgevoel.be/static/photo/2011/2/7/2/20110209113054/media_xl_40464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3589"/>
            <a:ext cx="1532749" cy="819677"/>
          </a:xfrm>
          <a:prstGeom prst="rect">
            <a:avLst/>
          </a:prstGeom>
          <a:noFill/>
        </p:spPr>
      </p:pic>
      <p:pic>
        <p:nvPicPr>
          <p:cNvPr id="13" name="Picture 4" descr="http://www.itinfopoint.com/contentsimages/20130227-internet-www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05576"/>
            <a:ext cx="1622306" cy="1005446"/>
          </a:xfrm>
          <a:prstGeom prst="rect">
            <a:avLst/>
          </a:prstGeom>
          <a:noFill/>
        </p:spPr>
      </p:pic>
      <p:pic>
        <p:nvPicPr>
          <p:cNvPr id="14" name="Picture 6" descr="http://bin.ilsemedia.nl/m/m1eynfnws0xj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85696"/>
            <a:ext cx="1504934" cy="911846"/>
          </a:xfrm>
          <a:prstGeom prst="rect">
            <a:avLst/>
          </a:prstGeom>
          <a:noFill/>
        </p:spPr>
      </p:pic>
      <p:pic>
        <p:nvPicPr>
          <p:cNvPr id="24582" name="Picture 6" descr="http://thekessler.org/wp-content/uploads/2011/05/kessler-movie-screening-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707655"/>
            <a:ext cx="1656184" cy="1045700"/>
          </a:xfrm>
          <a:prstGeom prst="rect">
            <a:avLst/>
          </a:prstGeom>
          <a:noFill/>
        </p:spPr>
      </p:pic>
      <p:sp>
        <p:nvSpPr>
          <p:cNvPr id="11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102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2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Injectienaaldtheorie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Invloed van de media door manipulatie en indoctrinatie.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Voorbeeld: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5602" name="Picture 2" descr="http://nl.ign.com/pictures/articles/3172/917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44119"/>
            <a:ext cx="3608882" cy="1911443"/>
          </a:xfrm>
          <a:prstGeom prst="rect">
            <a:avLst/>
          </a:prstGeom>
          <a:noFill/>
        </p:spPr>
      </p:pic>
      <p:pic>
        <p:nvPicPr>
          <p:cNvPr id="25604" name="Picture 4" descr="http://t0.gstatic.com/images?q=tbn:ANd9GcQcLYSUhv3nmOikJrvzEZXUG4o50FA76ZMwN7X0nLbpEBsVBiD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9782"/>
            <a:ext cx="3855366" cy="204849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23528" y="176166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 geweld in media wordt je gewelddadiger.</a:t>
            </a: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103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0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multiple-step-flowtheorie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Niet de media maar belangrijke personen in je eigen omgeving hebben invloed via media (opinieleiders).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Voorbeeld: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Iemand uit je omgeving ziet iets (Geert Wilders op het journaal) en zegt tegen jou: “Die Geert Wilders heeft helemaal gelijk!”. Jij neemt deze mening over.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17616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104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De cultivatietheorie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Mensen denken dat de wereld die zij zien in media echt is en nemen deze wereld over. 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“Wat je ziet in media ga je als ‘echt’ zien.”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“Soapacteurs die op straat worden aangesproken. “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Of: 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17616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092766"/>
            <a:ext cx="4536504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105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De theorie van selectieve perceptie</a:t>
            </a: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gebruiker selecteert wat hij/zij overneemt van media. Dit kan verschillen per persoon.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Agendatheorie</a:t>
            </a: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bepaalt niet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</a:t>
            </a:r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mensen denken, maar vooral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waarover</a:t>
            </a:r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beïnvloedt ook de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politieke agenda.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17616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5" y="2625756"/>
            <a:ext cx="431435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96" y="2625756"/>
            <a:ext cx="45365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106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De </a:t>
            </a:r>
            <a:r>
              <a:rPr lang="nl-NL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framingtheorie</a:t>
            </a:r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Gaat door op de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agendatheorie</a:t>
            </a:r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de media bepaalt ook de hoek van waaruit we over iets praten. Hoe de media onderwerpen belicht (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mediaframe)</a:t>
            </a:r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17616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31990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107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35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0"/>
            <a:ext cx="75146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Andere leerstof uit de inleiding: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Wanneer is iets een “Maatschappelijk probleem”?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Geldt voor grote groepen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Het probleem kan alleen gemeenschappelijk door de overheid worden opgelost?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Het probleem heeft te maken met tegenstellingen.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Waarden</a:t>
            </a:r>
            <a:r>
              <a:rPr lang="nl-NL" sz="2000" dirty="0" smtClean="0">
                <a:solidFill>
                  <a:schemeClr val="bg1"/>
                </a:solidFill>
              </a:rPr>
              <a:t>: uitgangspunt of principe dat mensen belangrijk vinden in hun leven. (vaak één woord: eerlijkheid)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Normen: </a:t>
            </a:r>
            <a:r>
              <a:rPr lang="nl-NL" sz="2000" dirty="0" smtClean="0">
                <a:solidFill>
                  <a:schemeClr val="bg1"/>
                </a:solidFill>
              </a:rPr>
              <a:t>Opvattingen over hoe je je op grond van een bepaalde waarde behoort te gedragen.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108</a:t>
            </a:fld>
            <a:endParaRPr lang="nl-NL" sz="18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4288099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2632433" y="201958"/>
            <a:ext cx="4167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smtClean="0">
                <a:solidFill>
                  <a:schemeClr val="bg1"/>
                </a:solidFill>
              </a:rPr>
              <a:t>Pluriforme Samenleving</a:t>
            </a:r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1.bp.blogspot.com/_AOeIQFFP6bE/TT1aYRCK9mI/AAAAAAAAAA8/hKfkK-7Vnjg/s1600/multiculturele+samenlev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" y="782470"/>
            <a:ext cx="3640256" cy="24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355977" y="1491630"/>
            <a:ext cx="4536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</a:rPr>
              <a:t>Pluri</a:t>
            </a:r>
            <a:r>
              <a:rPr lang="nl-NL" dirty="0" smtClean="0">
                <a:solidFill>
                  <a:schemeClr val="bg1"/>
                </a:solidFill>
              </a:rPr>
              <a:t> = veel, veelvormige samenleving.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Vier vragen: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Wat is een pluriforme samenleving?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Hoe ziet de pluriforme samenleving er in Nederland uit?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Hoe is dit zo gekomen?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Welke problemen zijn er in de pluriforme samenleving en hoe gaan we daar mee om?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In Nederland leven veel cultuurgroepen naast en met elkaar.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Cultuurgroep</a:t>
            </a:r>
            <a:r>
              <a:rPr lang="nl-NL" sz="2000" dirty="0" smtClean="0">
                <a:solidFill>
                  <a:prstClr val="white"/>
                </a:solidFill>
              </a:rPr>
              <a:t>: mensen met een gemeenschappelijke cultuur.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Voorbeeld van cultuurgroepen in Nederland: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err="1" smtClean="0">
                <a:solidFill>
                  <a:prstClr val="white"/>
                </a:solidFill>
              </a:rPr>
              <a:t>Emo’s</a:t>
            </a:r>
            <a:r>
              <a:rPr lang="nl-NL" sz="2000" dirty="0" smtClean="0">
                <a:solidFill>
                  <a:prstClr val="white"/>
                </a:solidFill>
              </a:rPr>
              <a:t>, katholieken, milieuactivisten, studenten etc.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Mensen uit andere landen met hun eigen cultuur.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175722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11760" y="267494"/>
            <a:ext cx="4536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Wat is een pluriforme samenleving?</a:t>
            </a: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Wat is cultuur?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Wat is identiteit?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Hoe dragen we cultuur over?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Waarom voelen we ons een cultuur/groep?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Paragraaf 1</a:t>
            </a:r>
          </a:p>
        </p:txBody>
      </p:sp>
      <p:pic>
        <p:nvPicPr>
          <p:cNvPr id="6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2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339752" y="182994"/>
            <a:ext cx="6408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2. Hoe </a:t>
            </a:r>
            <a:r>
              <a:rPr lang="nl-NL" dirty="0">
                <a:solidFill>
                  <a:schemeClr val="bg1"/>
                </a:solidFill>
              </a:rPr>
              <a:t>ziet de pluriforme samenleving er in Nederland uit</a:t>
            </a:r>
            <a:r>
              <a:rPr lang="nl-NL" dirty="0" smtClean="0">
                <a:solidFill>
                  <a:schemeClr val="bg1"/>
                </a:solidFill>
              </a:rPr>
              <a:t>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3. Hoe is dit zo gekomen?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Welke gebeurtenissen en ontwikkelingen in het verleden hebben van ons land een pluriforme samenleving gemaakt?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Hoe hebben verschillende culturen Nederland veranderd?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Welke rol speelt religie in Nederland?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Wanneer, waarom, door wie en hoe heeft migratie in het verleden plaatsgevonden?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Paragraaf 2 en 3</a:t>
            </a:r>
          </a:p>
        </p:txBody>
      </p:sp>
      <p:pic>
        <p:nvPicPr>
          <p:cNvPr id="6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9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11760" y="267494"/>
            <a:ext cx="62646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3. Welke </a:t>
            </a:r>
            <a:r>
              <a:rPr lang="nl-NL" dirty="0">
                <a:solidFill>
                  <a:schemeClr val="bg1"/>
                </a:solidFill>
              </a:rPr>
              <a:t>problemen zijn er in de pluriforme samenleving en hoe gaan we daar mee om</a:t>
            </a:r>
            <a:r>
              <a:rPr lang="nl-NL" dirty="0" smtClean="0">
                <a:solidFill>
                  <a:schemeClr val="bg1"/>
                </a:solidFill>
              </a:rPr>
              <a:t>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Welke cultuurverschillen zijn er in Nederland en hoe leveren deze problemen op?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Hoe kunnen verschillen tot problemen leiden en hoe kan de overheid met die problemen omgaan?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In welke vormen kunnen mensen met elkaar samenleven?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Hoe ontstaat sociale cohesie?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Moeten in de toekomst de grenzen open blijven of dicht gaan en moeten cultuurverschillen worden </a:t>
            </a:r>
            <a:r>
              <a:rPr lang="nl-NL" dirty="0" err="1" smtClean="0">
                <a:solidFill>
                  <a:schemeClr val="bg1"/>
                </a:solidFill>
              </a:rPr>
              <a:t>aagemoedigd</a:t>
            </a:r>
            <a:r>
              <a:rPr lang="nl-NL" dirty="0" smtClean="0">
                <a:solidFill>
                  <a:schemeClr val="bg1"/>
                </a:solidFill>
              </a:rPr>
              <a:t> of afgeremd?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P. 4, 5, 6 en 8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6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11760" y="267494"/>
            <a:ext cx="6264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Dit thema, veel begrippen die over hetzelfde onderwerp gaan maar iets anders betekenen: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Processen van internalisatie</a:t>
            </a:r>
            <a:endParaRPr lang="nl-NL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Verschil sociale cohesie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en sociale controle</a:t>
            </a:r>
            <a:endParaRPr lang="nl-NL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Verschil gezinshereniging en gezinsvereniging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Verschil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migratie</a:t>
            </a:r>
            <a:r>
              <a:rPr lang="en-US" dirty="0" smtClean="0">
                <a:solidFill>
                  <a:schemeClr val="bg1"/>
                </a:solidFill>
              </a:rPr>
              <a:t> en </a:t>
            </a:r>
            <a:r>
              <a:rPr lang="en-US" dirty="0" err="1" smtClean="0">
                <a:solidFill>
                  <a:schemeClr val="bg1"/>
                </a:solidFill>
              </a:rPr>
              <a:t>integratie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Verschillende bindingen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Assimilatie, segregatie en </a:t>
            </a:r>
            <a:r>
              <a:rPr lang="en-US" smtClean="0">
                <a:solidFill>
                  <a:schemeClr val="bg1"/>
                </a:solidFill>
              </a:rPr>
              <a:t>integratie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Nederland kent veel verschillende culturen: </a:t>
            </a:r>
            <a:r>
              <a:rPr lang="nl-NL" sz="2000" u="sng" dirty="0" smtClean="0">
                <a:solidFill>
                  <a:prstClr val="white"/>
                </a:solidFill>
              </a:rPr>
              <a:t>multiculturele samenleving</a:t>
            </a:r>
            <a:r>
              <a:rPr lang="nl-NL" sz="2000" dirty="0" smtClean="0">
                <a:solidFill>
                  <a:prstClr val="white"/>
                </a:solidFill>
              </a:rPr>
              <a:t>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Sommige van deze mensen komen uit een ander land: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Autochtoon</a:t>
            </a:r>
            <a:r>
              <a:rPr lang="nl-NL" sz="2000" dirty="0" smtClean="0">
                <a:solidFill>
                  <a:prstClr val="white"/>
                </a:solidFill>
              </a:rPr>
              <a:t>: Mensen die in een land wonen waar zij net als hun ouders zijn geboren en opgegroeid.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Allochtoon</a:t>
            </a:r>
            <a:r>
              <a:rPr lang="nl-NL" sz="2000" dirty="0" smtClean="0">
                <a:solidFill>
                  <a:prstClr val="white"/>
                </a:solidFill>
              </a:rPr>
              <a:t>: Iemand die zelf of van wie ten minste een van de ouders in het buitenland is geboren.</a:t>
            </a: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52" y="3235973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8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Kenmerken pluriforme samenleving Nederland: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prstClr val="white"/>
                </a:solidFill>
              </a:rPr>
              <a:t>Grote culturele diversiteit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prstClr val="white"/>
                </a:solidFill>
              </a:rPr>
              <a:t>Deze groepen leven deels naast en deels met elkaar.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prstClr val="white"/>
                </a:solidFill>
              </a:rPr>
              <a:t>Gemeenschappelijke cultuurkenmerken vormen samen de Nederlandse cultuur.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2047435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2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Basis hiervoor ligt in de grondwet: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Art. 6: Vrijheid van Godsdienst.</a:t>
            </a:r>
          </a:p>
          <a:p>
            <a:r>
              <a:rPr lang="nl-NL" sz="2000" dirty="0" smtClean="0">
                <a:solidFill>
                  <a:prstClr val="white"/>
                </a:solidFill>
              </a:rPr>
              <a:t>Art. 7: iedereen mag gedachten of gevoelens openbaar maken.</a:t>
            </a:r>
          </a:p>
          <a:p>
            <a:r>
              <a:rPr lang="nl-NL" sz="2000" dirty="0" smtClean="0">
                <a:solidFill>
                  <a:prstClr val="white"/>
                </a:solidFill>
              </a:rPr>
              <a:t>Art. 23: Iedereen mag een eigen school oprichten.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Art. 1: Verbod op discriminatie.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3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Welke </a:t>
            </a:r>
            <a:r>
              <a:rPr lang="nl-NL" sz="2000" dirty="0">
                <a:solidFill>
                  <a:prstClr val="white"/>
                </a:solidFill>
              </a:rPr>
              <a:t>cultuurgroep heeft in Nederland het meeste last van discriminatie?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Welke cultuurgroep heeft in Nederland het meeste last van discriminatie?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098" name="Picture 2" descr="http://www.sp.nl/nieuws/spanning/200802/nederlands_genoe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05"/>
          <a:stretch/>
        </p:blipFill>
        <p:spPr bwMode="auto">
          <a:xfrm>
            <a:off x="179512" y="1241280"/>
            <a:ext cx="2527054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afrikadag.nl/foto/africandiaspor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r="15511"/>
          <a:stretch/>
        </p:blipFill>
        <p:spPr bwMode="auto">
          <a:xfrm>
            <a:off x="6026368" y="1284251"/>
            <a:ext cx="3190386" cy="28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rozegolf.files.wordpress.com/2014/01/regenbogvlag-met-twee-mannenjpg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2" r="14141"/>
          <a:stretch/>
        </p:blipFill>
        <p:spPr bwMode="auto">
          <a:xfrm>
            <a:off x="2843808" y="1284251"/>
            <a:ext cx="3114392" cy="279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2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t="27607" r="40448" b="12001"/>
          <a:stretch/>
        </p:blipFill>
        <p:spPr bwMode="auto">
          <a:xfrm>
            <a:off x="1911776" y="1"/>
            <a:ext cx="5914913" cy="513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17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" t="27927" r="33720" b="19167"/>
          <a:stretch/>
        </p:blipFill>
        <p:spPr bwMode="auto">
          <a:xfrm>
            <a:off x="683568" y="0"/>
            <a:ext cx="7573472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5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26891" r="40185" b="9377"/>
          <a:stretch/>
        </p:blipFill>
        <p:spPr bwMode="auto">
          <a:xfrm>
            <a:off x="1763688" y="0"/>
            <a:ext cx="5616624" cy="514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5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 smtClean="0">
                <a:solidFill>
                  <a:prstClr val="white"/>
                </a:solidFill>
              </a:rPr>
              <a:t>		Beide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52" y="3235973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ww.roelindeboot.nl/wp-content/uploads/2013/05/dutch-king-willem-alexander-with-wife-maxima-and-animal-pe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07" y="1056496"/>
            <a:ext cx="5508222" cy="33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9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Landen hebben vaak een </a:t>
            </a:r>
            <a:r>
              <a:rPr lang="nl-NL" sz="2000" u="sng" dirty="0" smtClean="0">
                <a:solidFill>
                  <a:prstClr val="white"/>
                </a:solidFill>
              </a:rPr>
              <a:t>dominante cultuur:</a:t>
            </a:r>
            <a:r>
              <a:rPr lang="nl-NL" sz="2000" dirty="0" smtClean="0">
                <a:solidFill>
                  <a:prstClr val="white"/>
                </a:solidFill>
              </a:rPr>
              <a:t> cultuurkenmerken die door de meeste mensen worden geaccepteerd.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Voorbeeld dominante kenmerken: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Nederlandse taal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Gelijkheid man en vrouw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059582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Naast een dominante cultuur komen in alle samenlevingen ook </a:t>
            </a:r>
            <a:r>
              <a:rPr lang="nl-NL" sz="2000" u="sng" dirty="0" smtClean="0">
                <a:solidFill>
                  <a:prstClr val="white"/>
                </a:solidFill>
              </a:rPr>
              <a:t>subculturen</a:t>
            </a:r>
            <a:r>
              <a:rPr lang="nl-NL" sz="2000" dirty="0" smtClean="0">
                <a:solidFill>
                  <a:prstClr val="white"/>
                </a:solidFill>
              </a:rPr>
              <a:t> voor.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Subcultuur:</a:t>
            </a:r>
            <a:r>
              <a:rPr lang="nl-NL" sz="2000" dirty="0" smtClean="0">
                <a:solidFill>
                  <a:prstClr val="white"/>
                </a:solidFill>
              </a:rPr>
              <a:t> een groep met afwijkende cultuurkenmerken dan de dominante groep.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Tegencultuur:</a:t>
            </a:r>
            <a:r>
              <a:rPr lang="nl-NL" sz="2000" dirty="0" smtClean="0">
                <a:solidFill>
                  <a:prstClr val="white"/>
                </a:solidFill>
              </a:rPr>
              <a:t> een groep die strijdig is met de dominante cultuur. Ze verzetten zich er tegen en kunnen zelfs een bedreiging voor de dominante cultuur vormen.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931790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17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123478"/>
            <a:ext cx="646321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Tegencultuur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Feminisme</a:t>
            </a:r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 smtClean="0">
              <a:solidFill>
                <a:prstClr val="white"/>
              </a:solidFill>
            </a:endParaRPr>
          </a:p>
          <a:p>
            <a:r>
              <a:rPr lang="en-US" sz="2000" u="sng" dirty="0">
                <a:solidFill>
                  <a:prstClr val="white"/>
                </a:solidFill>
              </a:rPr>
              <a:t>	</a:t>
            </a:r>
            <a:r>
              <a:rPr lang="en-US" sz="2000" dirty="0" err="1" smtClean="0">
                <a:solidFill>
                  <a:prstClr val="white"/>
                </a:solidFill>
              </a:rPr>
              <a:t>Jaren</a:t>
            </a:r>
            <a:r>
              <a:rPr lang="en-US" sz="2000" dirty="0" smtClean="0">
                <a:solidFill>
                  <a:prstClr val="white"/>
                </a:solidFill>
              </a:rPr>
              <a:t> ’60, ‘ 70, ‘ 80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028" name="Picture 4" descr="http://www.mysites2.nl/upload/145837_g1_19_t93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09750"/>
            <a:ext cx="45053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cultureelwoordenboek.nl/images/baasineigenbui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-92546"/>
            <a:ext cx="3528392" cy="265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heruni.com/wp-content/uploads/2012/12/Feminis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622"/>
            <a:ext cx="3030142" cy="356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85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123478"/>
            <a:ext cx="6463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Subcultuur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Gereformeerden</a:t>
            </a:r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://upload.wikimedia.org/wikipedia/commons/thumb/5/55/Sgpstemmen1.png/220px-Sgpstemme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35646"/>
            <a:ext cx="2707993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bd.nl/polopoly_fs/1.3900812.1373012275!image/image-39008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09" y="1864065"/>
            <a:ext cx="4713040" cy="31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 t="5635" r="37526" b="43164"/>
          <a:stretch/>
        </p:blipFill>
        <p:spPr bwMode="auto">
          <a:xfrm>
            <a:off x="4409605" y="483518"/>
            <a:ext cx="4771025" cy="331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71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LET OP: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Cultuur staat nooit stil: is altijd in beweging en verandering. 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Je kunt niet spreken van </a:t>
            </a:r>
            <a:r>
              <a:rPr lang="nl-NL" sz="2000" u="sng" dirty="0" smtClean="0">
                <a:solidFill>
                  <a:prstClr val="white"/>
                </a:solidFill>
              </a:rPr>
              <a:t>de Nederlandse cultuur</a:t>
            </a:r>
            <a:r>
              <a:rPr lang="nl-NL" sz="2000" dirty="0" smtClean="0">
                <a:solidFill>
                  <a:prstClr val="white"/>
                </a:solidFill>
              </a:rPr>
              <a:t>: deze bestaat uit sub- en tegenculturen en veranderd constant.</a:t>
            </a: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8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42992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draagt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belangrijkste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kenmerken</a:t>
            </a:r>
            <a:r>
              <a:rPr lang="en-US" sz="2000" dirty="0" smtClean="0">
                <a:solidFill>
                  <a:prstClr val="white"/>
                </a:solidFill>
              </a:rPr>
              <a:t> over </a:t>
            </a:r>
            <a:r>
              <a:rPr lang="en-US" sz="2000" dirty="0" err="1" smtClean="0">
                <a:solidFill>
                  <a:prstClr val="white"/>
                </a:solidFill>
              </a:rPr>
              <a:t>aan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nieuwe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leden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u="sng" dirty="0" err="1" smtClean="0">
                <a:solidFill>
                  <a:prstClr val="white"/>
                </a:solidFill>
              </a:rPr>
              <a:t>socialisatie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i="1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Socialisatie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vindt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plaats</a:t>
            </a:r>
            <a:r>
              <a:rPr lang="en-US" sz="2000" dirty="0" smtClean="0">
                <a:solidFill>
                  <a:prstClr val="white"/>
                </a:solidFill>
              </a:rPr>
              <a:t> via </a:t>
            </a:r>
            <a:r>
              <a:rPr lang="en-US" sz="2000" u="sng" dirty="0" err="1" smtClean="0">
                <a:solidFill>
                  <a:prstClr val="white"/>
                </a:solidFill>
              </a:rPr>
              <a:t>imitatie</a:t>
            </a:r>
            <a:r>
              <a:rPr lang="en-US" sz="2000" u="sng" dirty="0" smtClean="0">
                <a:solidFill>
                  <a:prstClr val="white"/>
                </a:solidFill>
              </a:rPr>
              <a:t>.</a:t>
            </a:r>
            <a:endParaRPr lang="nl-NL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651870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tockfresh.com/thumbs/aremafoto/166001_baby-leren-lopen-shot-asian-moed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724444"/>
            <a:ext cx="25431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26469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>
                <a:solidFill>
                  <a:prstClr val="white"/>
                </a:solidFill>
              </a:rPr>
              <a:t>Socialisatie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vindt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plaats</a:t>
            </a:r>
            <a:r>
              <a:rPr lang="en-US" sz="2000" dirty="0" smtClean="0">
                <a:solidFill>
                  <a:prstClr val="white"/>
                </a:solidFill>
              </a:rPr>
              <a:t> via </a:t>
            </a:r>
            <a:r>
              <a:rPr lang="en-US" sz="2000" u="sng" dirty="0" err="1" smtClean="0">
                <a:solidFill>
                  <a:prstClr val="white"/>
                </a:solidFill>
              </a:rPr>
              <a:t>socialiserende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instituties</a:t>
            </a:r>
            <a:r>
              <a:rPr lang="en-US" sz="2000" u="sng" dirty="0" smtClean="0">
                <a:solidFill>
                  <a:prstClr val="white"/>
                </a:solidFill>
              </a:rPr>
              <a:t>: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de </a:t>
            </a:r>
            <a:r>
              <a:rPr lang="en-US" sz="2000" dirty="0" err="1" smtClean="0">
                <a:solidFill>
                  <a:prstClr val="white"/>
                </a:solidFill>
              </a:rPr>
              <a:t>plekken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personen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waar</a:t>
            </a:r>
            <a:r>
              <a:rPr lang="en-US" sz="2000" dirty="0" smtClean="0">
                <a:solidFill>
                  <a:prstClr val="white"/>
                </a:solidFill>
              </a:rPr>
              <a:t> je de </a:t>
            </a:r>
            <a:r>
              <a:rPr lang="en-US" sz="2000" dirty="0" err="1" smtClean="0">
                <a:solidFill>
                  <a:prstClr val="white"/>
                </a:solidFill>
              </a:rPr>
              <a:t>kenmerken</a:t>
            </a:r>
            <a:r>
              <a:rPr lang="en-US" sz="2000" dirty="0" smtClean="0">
                <a:solidFill>
                  <a:prstClr val="white"/>
                </a:solidFill>
              </a:rPr>
              <a:t> van je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leert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Dit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i="1" dirty="0" err="1" smtClean="0">
                <a:solidFill>
                  <a:prstClr val="white"/>
                </a:solidFill>
              </a:rPr>
              <a:t>instellingen</a:t>
            </a:r>
            <a:r>
              <a:rPr lang="en-US" sz="2000" i="1" dirty="0" smtClean="0">
                <a:solidFill>
                  <a:prstClr val="white"/>
                </a:solidFill>
              </a:rPr>
              <a:t>, </a:t>
            </a:r>
            <a:r>
              <a:rPr lang="en-US" sz="2000" i="1" dirty="0" err="1" smtClean="0">
                <a:solidFill>
                  <a:prstClr val="white"/>
                </a:solidFill>
              </a:rPr>
              <a:t>organisaties</a:t>
            </a:r>
            <a:r>
              <a:rPr lang="en-US" sz="2000" i="1" dirty="0" smtClean="0">
                <a:solidFill>
                  <a:prstClr val="white"/>
                </a:solidFill>
              </a:rPr>
              <a:t> en </a:t>
            </a:r>
            <a:r>
              <a:rPr lang="en-US" sz="2000" i="1" u="sng" dirty="0" err="1" smtClean="0">
                <a:solidFill>
                  <a:prstClr val="white"/>
                </a:solidFill>
              </a:rPr>
              <a:t>collectieve</a:t>
            </a:r>
            <a:r>
              <a:rPr lang="en-US" sz="2000" i="1" u="sng" dirty="0" smtClean="0">
                <a:solidFill>
                  <a:prstClr val="white"/>
                </a:solidFill>
              </a:rPr>
              <a:t> </a:t>
            </a:r>
            <a:r>
              <a:rPr lang="en-US" sz="2000" i="1" u="sng" dirty="0" err="1" smtClean="0">
                <a:solidFill>
                  <a:prstClr val="white"/>
                </a:solidFill>
              </a:rPr>
              <a:t>gedragspatronen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waarbinnen</a:t>
            </a:r>
            <a:r>
              <a:rPr lang="en-US" sz="2000" i="1" dirty="0" smtClean="0">
                <a:solidFill>
                  <a:prstClr val="white"/>
                </a:solidFill>
              </a:rPr>
              <a:t> en </a:t>
            </a:r>
            <a:r>
              <a:rPr lang="en-US" sz="2000" i="1" dirty="0" err="1" smtClean="0">
                <a:solidFill>
                  <a:prstClr val="white"/>
                </a:solidFill>
              </a:rPr>
              <a:t>waarlangs</a:t>
            </a:r>
            <a:r>
              <a:rPr lang="en-US" sz="2000" i="1" dirty="0" smtClean="0">
                <a:solidFill>
                  <a:prstClr val="white"/>
                </a:solidFill>
              </a:rPr>
              <a:t> de </a:t>
            </a:r>
            <a:r>
              <a:rPr lang="en-US" sz="2000" i="1" dirty="0" err="1" smtClean="0">
                <a:solidFill>
                  <a:prstClr val="white"/>
                </a:solidFill>
              </a:rPr>
              <a:t>cultuuroverdracht</a:t>
            </a:r>
            <a:r>
              <a:rPr lang="en-US" sz="2000" i="1" dirty="0" smtClean="0">
                <a:solidFill>
                  <a:prstClr val="white"/>
                </a:solidFill>
              </a:rPr>
              <a:t> in </a:t>
            </a:r>
            <a:r>
              <a:rPr lang="en-US" sz="2000" i="1" dirty="0" err="1" smtClean="0">
                <a:solidFill>
                  <a:prstClr val="white"/>
                </a:solidFill>
              </a:rPr>
              <a:t>een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samenleving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plaatsvindt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695" y="2355726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2427109" y="264375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</a:rPr>
              <a:t>Voorbeelden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insituties</a:t>
            </a:r>
            <a:r>
              <a:rPr lang="en-US" dirty="0">
                <a:solidFill>
                  <a:prstClr val="white"/>
                </a:solidFill>
              </a:rPr>
              <a:t>: het </a:t>
            </a:r>
            <a:r>
              <a:rPr lang="en-US" dirty="0" err="1">
                <a:solidFill>
                  <a:prstClr val="white"/>
                </a:solidFill>
              </a:rPr>
              <a:t>gezin</a:t>
            </a:r>
            <a:r>
              <a:rPr lang="en-US" dirty="0">
                <a:solidFill>
                  <a:prstClr val="white"/>
                </a:solidFill>
              </a:rPr>
              <a:t>, je school, je </a:t>
            </a:r>
            <a:r>
              <a:rPr lang="en-US" dirty="0" err="1">
                <a:solidFill>
                  <a:prstClr val="white"/>
                </a:solidFill>
              </a:rPr>
              <a:t>vriendenkring</a:t>
            </a:r>
            <a:r>
              <a:rPr lang="en-US" dirty="0">
                <a:solidFill>
                  <a:prstClr val="white"/>
                </a:solidFill>
              </a:rPr>
              <a:t>, je </a:t>
            </a:r>
            <a:r>
              <a:rPr lang="en-US" dirty="0" err="1">
                <a:solidFill>
                  <a:prstClr val="white"/>
                </a:solidFill>
              </a:rPr>
              <a:t>geloof</a:t>
            </a:r>
            <a:r>
              <a:rPr lang="en-US" dirty="0">
                <a:solidFill>
                  <a:prstClr val="white"/>
                </a:solidFill>
              </a:rPr>
              <a:t>, </a:t>
            </a:r>
            <a:r>
              <a:rPr lang="en-US" dirty="0" err="1">
                <a:solidFill>
                  <a:prstClr val="white"/>
                </a:solidFill>
              </a:rPr>
              <a:t>sportclub</a:t>
            </a:r>
            <a:r>
              <a:rPr lang="en-US" dirty="0">
                <a:solidFill>
                  <a:prstClr val="white"/>
                </a:solidFill>
              </a:rPr>
              <a:t> etc.</a:t>
            </a:r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6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55271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>
                <a:solidFill>
                  <a:prstClr val="white"/>
                </a:solidFill>
              </a:rPr>
              <a:t>Collectieve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gedragspatronen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bijv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Carnaval</a:t>
            </a:r>
            <a:r>
              <a:rPr lang="en-US" sz="2000" dirty="0" smtClean="0">
                <a:solidFill>
                  <a:prstClr val="white"/>
                </a:solidFill>
              </a:rPr>
              <a:t>, Ramadan of </a:t>
            </a:r>
            <a:r>
              <a:rPr lang="en-US" sz="2000" dirty="0" err="1" smtClean="0">
                <a:solidFill>
                  <a:prstClr val="white"/>
                </a:solidFill>
              </a:rPr>
              <a:t>sinterklaas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483499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minormarcom.files.wordpress.com/2013/02/bourgondisc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083263"/>
            <a:ext cx="4640321" cy="308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52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55271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>
                <a:solidFill>
                  <a:prstClr val="white"/>
                </a:solidFill>
              </a:rPr>
              <a:t>Sociale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controle</a:t>
            </a:r>
            <a:r>
              <a:rPr lang="en-US" sz="2000" dirty="0" smtClean="0">
                <a:solidFill>
                  <a:prstClr val="white"/>
                </a:solidFill>
              </a:rPr>
              <a:t>: de </a:t>
            </a:r>
            <a:r>
              <a:rPr lang="en-US" sz="2000" dirty="0" err="1" smtClean="0">
                <a:solidFill>
                  <a:prstClr val="white"/>
                </a:solidFill>
              </a:rPr>
              <a:t>manier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waarop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anderen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stimuleren</a:t>
            </a:r>
            <a:r>
              <a:rPr lang="en-US" sz="2000" dirty="0" smtClean="0">
                <a:solidFill>
                  <a:prstClr val="white"/>
                </a:solidFill>
              </a:rPr>
              <a:t> of </a:t>
            </a:r>
            <a:r>
              <a:rPr lang="en-US" sz="2000" dirty="0" err="1" smtClean="0">
                <a:solidFill>
                  <a:prstClr val="white"/>
                </a:solidFill>
              </a:rPr>
              <a:t>dwingen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zich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aan</a:t>
            </a:r>
            <a:r>
              <a:rPr lang="en-US" sz="2000" dirty="0" smtClean="0">
                <a:solidFill>
                  <a:prstClr val="white"/>
                </a:solidFill>
              </a:rPr>
              <a:t>  de </a:t>
            </a:r>
            <a:r>
              <a:rPr lang="en-US" sz="2000" dirty="0" err="1" smtClean="0">
                <a:solidFill>
                  <a:prstClr val="white"/>
                </a:solidFill>
              </a:rPr>
              <a:t>geldende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normen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houden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Formeel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geschreven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wetten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Informeel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ongeschreven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wetten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beleefdheid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ts3.mm.bing.net/th?id=H.4997831341179642&amp;pid=1.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32229"/>
            <a:ext cx="2857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8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Met </a:t>
            </a:r>
            <a:r>
              <a:rPr lang="en-US" sz="2000" dirty="0" err="1" smtClean="0">
                <a:solidFill>
                  <a:prstClr val="white"/>
                </a:solidFill>
              </a:rPr>
              <a:t>behulp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u="sng" dirty="0" err="1" smtClean="0">
                <a:solidFill>
                  <a:prstClr val="white"/>
                </a:solidFill>
              </a:rPr>
              <a:t>sancties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worden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in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beloond</a:t>
            </a:r>
            <a:r>
              <a:rPr lang="en-US" sz="2000" dirty="0" smtClean="0">
                <a:solidFill>
                  <a:prstClr val="white"/>
                </a:solidFill>
              </a:rPr>
              <a:t> of </a:t>
            </a:r>
            <a:r>
              <a:rPr lang="en-US" sz="2000" dirty="0" err="1" smtClean="0">
                <a:solidFill>
                  <a:prstClr val="white"/>
                </a:solidFill>
              </a:rPr>
              <a:t>gestraft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hun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gedrag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Ook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deze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kunnen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formeel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informeel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(</a:t>
            </a:r>
            <a:r>
              <a:rPr lang="en-US" sz="2000" dirty="0" err="1" smtClean="0">
                <a:solidFill>
                  <a:prstClr val="white"/>
                </a:solidFill>
              </a:rPr>
              <a:t>formele</a:t>
            </a:r>
            <a:r>
              <a:rPr lang="en-US" sz="2000" dirty="0" smtClean="0">
                <a:solidFill>
                  <a:prstClr val="white"/>
                </a:solidFill>
              </a:rPr>
              <a:t>) </a:t>
            </a:r>
            <a:r>
              <a:rPr lang="en-US" sz="2000" dirty="0" err="1" smtClean="0">
                <a:solidFill>
                  <a:prstClr val="white"/>
                </a:solidFill>
              </a:rPr>
              <a:t>Beloning</a:t>
            </a:r>
            <a:r>
              <a:rPr lang="en-US" sz="2000" dirty="0" smtClean="0">
                <a:solidFill>
                  <a:prstClr val="white"/>
                </a:solidFill>
              </a:rPr>
              <a:t>		(</a:t>
            </a:r>
            <a:r>
              <a:rPr lang="en-US" sz="2000" dirty="0" err="1" smtClean="0">
                <a:solidFill>
                  <a:prstClr val="white"/>
                </a:solidFill>
              </a:rPr>
              <a:t>informele</a:t>
            </a:r>
            <a:r>
              <a:rPr lang="en-US" sz="2000" dirty="0" smtClean="0">
                <a:solidFill>
                  <a:prstClr val="white"/>
                </a:solidFill>
              </a:rPr>
              <a:t>) </a:t>
            </a:r>
            <a:r>
              <a:rPr lang="en-US" sz="2000" dirty="0" err="1" smtClean="0">
                <a:solidFill>
                  <a:prstClr val="white"/>
                </a:solidFill>
              </a:rPr>
              <a:t>Straf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275606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media.voetbalbelgie.be/fancy.71826_20131126_1807251156529472edc086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85" y="2583651"/>
            <a:ext cx="3086676" cy="20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blogs.luc.edu/hubbub/files/2012/11/25291-diploma-and-degree-cap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19" y="2562938"/>
            <a:ext cx="3098340" cy="206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2632433" y="201958"/>
            <a:ext cx="4167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smtClean="0">
                <a:solidFill>
                  <a:schemeClr val="bg1"/>
                </a:solidFill>
              </a:rPr>
              <a:t>Pluriforme Samenleving</a:t>
            </a:r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1.bp.blogspot.com/_AOeIQFFP6bE/TT1aYRCK9mI/AAAAAAAAAA8/hKfkK-7Vnjg/s1600/multiculturele+samenlev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03" y="866774"/>
            <a:ext cx="637222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foto.JPG wordt weergegev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foto.JPG wordt weergegeve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0" name="Picture 6" descr="https://gm1.ggpht.com/GO9752syx6Y8bR1QuXjyl5LcAlKxqOW65uuRS0ntmwl8HLSFx4yt83ZwGApb951S4qzhIprzyCAkD8aUVud3CiWFC79OW2hGcoDsIyN1yrepZ-4gnw_IJLXtGash3V40Rh95ZtLeZKGCUKiiMEM22Q-LgUKUKJPHiirzS8m_YTlZCZ45tYHd5FxDcy1hIwMRPORN6T5i7hWQjZcYF2JVaU5JE0Xg4aF-mJIs2dXXW3HrA2ncrs5glBZfZStHl_DowsDzPwhMa09lf2PgQf6RHMcM0wuy8nlikV0CycgU4epWKUNHN1WmU4hfJI_ghRrvJKTS45itgAwItcqmCqUBQUtzx2sSatwDqTChwn3C3gl6tMyIxegjYKcl61Nxfkjp4adRPKQwZfJqmiQEUrL0_VaJyAbRISzHkT-8sOeRWo1Hs82oGDJtA44vvegBir0_9uR-zuk5D614SUdRAoSuvjIG3mfXJTBcdfc8F4Iu9lfIm09ihiykgeDftPufeh56Qs77GZutJWvXL6HY2YzAoUhlh5MXfHtKnQ=w552-h446-l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242" y="-5730"/>
            <a:ext cx="3960440" cy="528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6660233" y="1635646"/>
            <a:ext cx="22322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err="1" smtClean="0">
                <a:solidFill>
                  <a:schemeClr val="bg1"/>
                </a:solidFill>
              </a:rPr>
              <a:t>Internalisatie</a:t>
            </a:r>
            <a:r>
              <a:rPr lang="nl-NL" u="sng" dirty="0" smtClean="0">
                <a:solidFill>
                  <a:schemeClr val="bg1"/>
                </a:solidFill>
              </a:rPr>
              <a:t>: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Bepaalde aspecten van een cultuur zijn zo gewoon voor je geworden dat je ze automatisch uitvoert.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 smtClean="0">
                <a:solidFill>
                  <a:schemeClr val="bg1"/>
                </a:solidFill>
              </a:rPr>
              <a:t>Blz</a:t>
            </a:r>
            <a:r>
              <a:rPr lang="nl-NL" dirty="0" smtClean="0">
                <a:solidFill>
                  <a:schemeClr val="bg1"/>
                </a:solidFill>
              </a:rPr>
              <a:t> 117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Door </a:t>
            </a:r>
            <a:r>
              <a:rPr lang="en-US" sz="2000" u="sng" dirty="0" err="1" smtClean="0">
                <a:solidFill>
                  <a:prstClr val="white"/>
                </a:solidFill>
              </a:rPr>
              <a:t>socialisatie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u="sng" dirty="0" err="1" smtClean="0">
                <a:solidFill>
                  <a:prstClr val="white"/>
                </a:solidFill>
              </a:rPr>
              <a:t>internalisatie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ga</a:t>
            </a:r>
            <a:r>
              <a:rPr lang="en-US" sz="2000" dirty="0" smtClean="0">
                <a:solidFill>
                  <a:prstClr val="white"/>
                </a:solidFill>
              </a:rPr>
              <a:t> je het </a:t>
            </a:r>
            <a:r>
              <a:rPr lang="en-US" sz="2000" dirty="0" err="1" smtClean="0">
                <a:solidFill>
                  <a:prstClr val="white"/>
                </a:solidFill>
              </a:rPr>
              <a:t>normaal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vinden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dat</a:t>
            </a:r>
            <a:r>
              <a:rPr lang="en-US" sz="2000" dirty="0" smtClean="0">
                <a:solidFill>
                  <a:prstClr val="white"/>
                </a:solidFill>
              </a:rPr>
              <a:t> je </a:t>
            </a:r>
            <a:r>
              <a:rPr lang="en-US" sz="2000" dirty="0" err="1" smtClean="0">
                <a:solidFill>
                  <a:prstClr val="white"/>
                </a:solidFill>
              </a:rPr>
              <a:t>bij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groep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hoort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u="sng" dirty="0" err="1" smtClean="0">
                <a:solidFill>
                  <a:prstClr val="white"/>
                </a:solidFill>
              </a:rPr>
              <a:t>groepsidentificatie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Daardoor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bepaalde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karaktereigenschappen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niet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jezelf</a:t>
            </a:r>
            <a:r>
              <a:rPr lang="en-US" sz="2000" dirty="0" smtClean="0">
                <a:solidFill>
                  <a:prstClr val="white"/>
                </a:solidFill>
              </a:rPr>
              <a:t> maar van de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(nurture)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In de meeste culturen krijg je de ruimte om je toch individueel te ontwikkelen. Deze cultuur noemen we dan </a:t>
            </a:r>
            <a:r>
              <a:rPr lang="nl-NL" sz="2000" u="sng" dirty="0" smtClean="0">
                <a:solidFill>
                  <a:prstClr val="white"/>
                </a:solidFill>
              </a:rPr>
              <a:t>individualistisch.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In andere culturen draait alles meer om de groep: </a:t>
            </a:r>
            <a:r>
              <a:rPr lang="nl-NL" sz="2000" u="sng" dirty="0" smtClean="0">
                <a:solidFill>
                  <a:prstClr val="white"/>
                </a:solidFill>
              </a:rPr>
              <a:t>collectivistisch</a:t>
            </a:r>
            <a:r>
              <a:rPr lang="nl-NL" sz="2000" dirty="0" smtClean="0">
                <a:solidFill>
                  <a:prstClr val="white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tatic-spitsnieuws.nl/sites/default/files/imagecache/article_image_node_main/PartyTimeOranje7dec.jpg.crop_disp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339485"/>
            <a:ext cx="50482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89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Bij identificatie met een groep spreken we van </a:t>
            </a:r>
            <a:r>
              <a:rPr lang="nl-NL" sz="2000" u="sng" dirty="0" smtClean="0">
                <a:solidFill>
                  <a:prstClr val="white"/>
                </a:solidFill>
              </a:rPr>
              <a:t>sociale identiteit.</a:t>
            </a:r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Maar elk mens heeft ook een </a:t>
            </a:r>
            <a:r>
              <a:rPr lang="nl-NL" sz="2000" u="sng" dirty="0" smtClean="0">
                <a:solidFill>
                  <a:prstClr val="white"/>
                </a:solidFill>
              </a:rPr>
              <a:t>persoonlijke identiteit</a:t>
            </a:r>
            <a:r>
              <a:rPr lang="nl-NL" sz="2000" dirty="0" smtClean="0">
                <a:solidFill>
                  <a:prstClr val="white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8" name="Picture 4" descr="http://psychology.ucdavis.edu/Labs/Ledgerwood/PeopleImg/logo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91286"/>
            <a:ext cx="3600400" cy="258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5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13282" t="11812" r="45210" b="9439"/>
          <a:stretch/>
        </p:blipFill>
        <p:spPr>
          <a:xfrm>
            <a:off x="-15244" y="0"/>
            <a:ext cx="5400600" cy="5760640"/>
          </a:xfrm>
          <a:prstGeom prst="rect">
            <a:avLst/>
          </a:prstGeom>
        </p:spPr>
      </p:pic>
      <p:pic>
        <p:nvPicPr>
          <p:cNvPr id="2050" name="Picture 2" descr="http://static2.ad.nl/static/photo/2012/5/15/1/20121002135905/album_large_13751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356" y="244122"/>
            <a:ext cx="26860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12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3. Cultuurverschillen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703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Verschillen in Nederlandse Cultuur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Stad				Platteland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0" y="-24097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076" name="Picture 4" descr="http://amsterdam.serc.nl/uploads/pics/kalverstraat-winkelen-in-amsterdam-1plocation702c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23" y="1496285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btrreizen.nl/Library/Images/soldiers%20and%20veterans%20hotel/rijs.%20gaasterland.%20landschap-mole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13" y="1851670"/>
            <a:ext cx="3736457" cy="248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4921170" y="977899"/>
            <a:ext cx="3765630" cy="37893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/>
          <p:cNvSpPr txBox="1"/>
          <p:nvPr/>
        </p:nvSpPr>
        <p:spPr>
          <a:xfrm>
            <a:off x="2285250" y="274954"/>
            <a:ext cx="63191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	</a:t>
            </a:r>
            <a:r>
              <a:rPr lang="nl-NL" sz="2000" u="sng" dirty="0" smtClean="0">
                <a:solidFill>
                  <a:prstClr val="white"/>
                </a:solidFill>
              </a:rPr>
              <a:t>Generatieconflict</a:t>
            </a:r>
          </a:p>
          <a:p>
            <a:r>
              <a:rPr lang="nl-NL" sz="2000" dirty="0" smtClean="0">
                <a:solidFill>
                  <a:prstClr val="white"/>
                </a:solidFill>
              </a:rPr>
              <a:t>Jong				Oud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0" y="-24097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/>
          <a:srcRect l="6622" t="16879" r="55637" b="78087"/>
          <a:stretch/>
        </p:blipFill>
        <p:spPr>
          <a:xfrm>
            <a:off x="4945306" y="1022699"/>
            <a:ext cx="3600400" cy="27003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4"/>
          <a:srcRect l="43712" t="16879" r="32993" b="75930"/>
          <a:stretch/>
        </p:blipFill>
        <p:spPr>
          <a:xfrm>
            <a:off x="4945306" y="1261069"/>
            <a:ext cx="2222264" cy="385713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4"/>
          <a:srcRect l="6622" t="21718" r="55637" b="17673"/>
          <a:stretch/>
        </p:blipFill>
        <p:spPr>
          <a:xfrm>
            <a:off x="4945306" y="1516422"/>
            <a:ext cx="3600400" cy="325084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5"/>
          <a:srcRect l="13474" t="17516" r="45572" b="6688"/>
          <a:stretch/>
        </p:blipFill>
        <p:spPr>
          <a:xfrm>
            <a:off x="1089112" y="1056607"/>
            <a:ext cx="352932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3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Beroep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Bedrijfscultuur</a:t>
            </a:r>
            <a:r>
              <a:rPr lang="nl-NL" sz="2000" dirty="0" smtClean="0">
                <a:solidFill>
                  <a:prstClr val="white"/>
                </a:solidFill>
              </a:rPr>
              <a:t>				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0" y="-24097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124" name="Picture 4" descr="http://image.made-in-china.com/2f0j00ivzaNgFIbUpd/Business-Suit-03-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648" y="1297782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ed.nl/polopoly_fs/1.4004647.1388138861!/image/image.jpg_gen/derivatives/fixed_width_500/image-400464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r="51117" b="6539"/>
          <a:stretch/>
        </p:blipFill>
        <p:spPr bwMode="auto">
          <a:xfrm>
            <a:off x="5346922" y="1297781"/>
            <a:ext cx="3158747" cy="34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9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Sekse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Man/vrouw:</a:t>
            </a:r>
            <a:r>
              <a:rPr lang="nl-NL" sz="2000" dirty="0" smtClean="0">
                <a:solidFill>
                  <a:prstClr val="white"/>
                </a:solidFill>
              </a:rPr>
              <a:t> Rolpatronen				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0" y="-24097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170" name="Picture 2" descr="http://www.degrotespeelgoedwinkel.nl/producten/54-813713/groot/baby-annabell-rocking-musical-wage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t="-822" r="8326" b="822"/>
          <a:stretch/>
        </p:blipFill>
        <p:spPr bwMode="auto">
          <a:xfrm>
            <a:off x="2413868" y="1245753"/>
            <a:ext cx="3238252" cy="363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3.bp.blogspot.com/-bwSdYnhSSjA/TlQT7cOICDI/AAAAAAAABAQ/G2966O7MPOY/s320/speelgoedkra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738" y="1419622"/>
            <a:ext cx="30480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2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Pluriform</a:t>
            </a:r>
            <a:r>
              <a:rPr lang="nl-NL" sz="2000" dirty="0" smtClean="0">
                <a:solidFill>
                  <a:schemeClr val="bg1"/>
                </a:solidFill>
              </a:rPr>
              <a:t>: </a:t>
            </a:r>
            <a:r>
              <a:rPr lang="nl-NL" sz="2000" dirty="0" err="1" smtClean="0">
                <a:solidFill>
                  <a:schemeClr val="bg1"/>
                </a:solidFill>
              </a:rPr>
              <a:t>Pluri</a:t>
            </a:r>
            <a:r>
              <a:rPr lang="nl-NL" sz="2000" dirty="0" smtClean="0">
                <a:solidFill>
                  <a:schemeClr val="bg1"/>
                </a:solidFill>
              </a:rPr>
              <a:t> = veel. Veelvormigheid.</a:t>
            </a:r>
          </a:p>
          <a:p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Nederland </a:t>
            </a:r>
            <a:r>
              <a:rPr lang="en-US" sz="2000" dirty="0" err="1" smtClean="0">
                <a:solidFill>
                  <a:schemeClr val="bg1"/>
                </a:solidFill>
              </a:rPr>
              <a:t>kent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veel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verschillende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u="sng" dirty="0" err="1" smtClean="0">
                <a:solidFill>
                  <a:schemeClr val="bg1"/>
                </a:solidFill>
              </a:rPr>
              <a:t>culturen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pluriforme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samenleving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nl-NL" sz="2000" u="sng" dirty="0">
                <a:solidFill>
                  <a:schemeClr val="bg1"/>
                </a:solidFill>
              </a:rPr>
              <a:t>Cultuur:</a:t>
            </a:r>
            <a:r>
              <a:rPr lang="nl-NL" sz="2000" dirty="0">
                <a:solidFill>
                  <a:schemeClr val="bg1"/>
                </a:solidFill>
              </a:rPr>
              <a:t> Alle waarden, normen en andere aangeleerde kenmerken die de leden van een groep of samenleving met elkaar gemeen hebben en dus als vanzelfsprekend beschouwen.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219822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36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Godsdienst			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0" y="-24097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194" name="Picture 2" descr="http://upload.wikimedia.org/wikipedia/commons/f/f9/Religie_in_Nederland_2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12" y="691246"/>
            <a:ext cx="6244223" cy="382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5"/>
          <a:srcRect l="14580" t="51969" r="69370" b="29329"/>
          <a:stretch/>
        </p:blipFill>
        <p:spPr>
          <a:xfrm>
            <a:off x="-42664" y="1908312"/>
            <a:ext cx="2764030" cy="18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65425" y="629186"/>
            <a:ext cx="6319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</a:rPr>
              <a:t>4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Culturele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veranderingen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41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7784" y="19489"/>
            <a:ext cx="6319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Nederland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Tweede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Wereldoorlog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Gezagsverhouding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42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verreverwanten.nl/images/foto245/31NEDFC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284024"/>
            <a:ext cx="3001814" cy="385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3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7784" y="411510"/>
            <a:ext cx="6319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Sociaal-Economische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Klassen</a:t>
            </a:r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	</a:t>
            </a:r>
            <a:r>
              <a:rPr lang="en-US" sz="2000" dirty="0" smtClean="0">
                <a:solidFill>
                  <a:prstClr val="white"/>
                </a:solidFill>
              </a:rPr>
              <a:t>			</a:t>
            </a:r>
            <a:r>
              <a:rPr lang="en-US" sz="2000" dirty="0" err="1" smtClean="0">
                <a:solidFill>
                  <a:prstClr val="white"/>
                </a:solidFill>
              </a:rPr>
              <a:t>Verschil</a:t>
            </a:r>
            <a:r>
              <a:rPr lang="en-US" sz="2000" dirty="0" smtClean="0">
                <a:solidFill>
                  <a:prstClr val="white"/>
                </a:solidFill>
              </a:rPr>
              <a:t> arm-</a:t>
            </a:r>
            <a:r>
              <a:rPr lang="en-US" sz="2000" dirty="0" err="1" smtClean="0">
                <a:solidFill>
                  <a:prstClr val="white"/>
                </a:solidFill>
              </a:rPr>
              <a:t>rijk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43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3867894"/>
            <a:ext cx="864096" cy="753007"/>
          </a:xfrm>
          <a:prstGeom prst="rect">
            <a:avLst/>
          </a:prstGeom>
        </p:spPr>
      </p:pic>
      <p:pic>
        <p:nvPicPr>
          <p:cNvPr id="3074" name="Picture 2" descr="http://resolver.kb.nl/resolve?urn=urn:gvn:SFA03:SFA022007801&amp;role=image&amp;size=variab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892" y="957312"/>
            <a:ext cx="5597352" cy="40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runstad.org/getmedia/d738da35-ba1d-468f-887f-38167d30fb2e/031-familie-brunstad-brukt.jpg?width=300&amp;height=18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40" y="1275606"/>
            <a:ext cx="4140812" cy="24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9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99556" y="411509"/>
            <a:ext cx="6319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Verzuiling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44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isgeschiedenis.nl/wp-content/uploads/oldimages/verzuil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56" y="919340"/>
            <a:ext cx="5529508" cy="37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9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99556" y="411509"/>
            <a:ext cx="63191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Gezin</a:t>
            </a:r>
            <a:r>
              <a:rPr lang="en-US" sz="2000" dirty="0" smtClean="0">
                <a:solidFill>
                  <a:prstClr val="white"/>
                </a:solidFill>
              </a:rPr>
              <a:t> was </a:t>
            </a:r>
            <a:r>
              <a:rPr lang="en-US" sz="2000" dirty="0" err="1" smtClean="0">
                <a:solidFill>
                  <a:prstClr val="white"/>
                </a:solidFill>
              </a:rPr>
              <a:t>centrale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samenlevingsvorm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Man was </a:t>
            </a:r>
            <a:r>
              <a:rPr lang="en-US" sz="2000" dirty="0" err="1" smtClean="0">
                <a:solidFill>
                  <a:prstClr val="white"/>
                </a:solidFill>
              </a:rPr>
              <a:t>hoofd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r>
              <a:rPr lang="en-US" sz="2000" dirty="0" err="1" smtClean="0">
                <a:solidFill>
                  <a:prstClr val="white"/>
                </a:solidFill>
              </a:rPr>
              <a:t>Vrouw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u="sng" dirty="0" err="1" smtClean="0">
                <a:solidFill>
                  <a:prstClr val="white"/>
                </a:solidFill>
              </a:rPr>
              <a:t>handelingsonbekwaam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45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  <p:pic>
        <p:nvPicPr>
          <p:cNvPr id="5122" name="Picture 2" descr="http://www.tijdgeest.eu/map-artikelen/kreeftindepolder-jaren50gezi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808252"/>
            <a:ext cx="3598303" cy="35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2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99556" y="411509"/>
            <a:ext cx="63191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Weinig kansen voor jongeren. (Tenzij uit een rijk gezin)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N</a:t>
            </a:r>
            <a:r>
              <a:rPr lang="en-US" sz="2000" dirty="0" smtClean="0">
                <a:solidFill>
                  <a:prstClr val="white"/>
                </a:solidFill>
              </a:rPr>
              <a:t>iet studeren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J</a:t>
            </a:r>
            <a:r>
              <a:rPr lang="en-US" sz="2000" dirty="0" smtClean="0">
                <a:solidFill>
                  <a:prstClr val="white"/>
                </a:solidFill>
              </a:rPr>
              <a:t>ong aan het werk.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Op jonge leeftijd trouwen.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46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52700" y="92140"/>
            <a:ext cx="63191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Na de </a:t>
            </a:r>
            <a:r>
              <a:rPr lang="en-US" sz="2000" dirty="0" err="1" smtClean="0">
                <a:solidFill>
                  <a:prstClr val="white"/>
                </a:solidFill>
              </a:rPr>
              <a:t>Tweede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Wereldoorlog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Groeiende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welvaart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u="sng" dirty="0" err="1" smtClean="0">
                <a:solidFill>
                  <a:prstClr val="white"/>
                </a:solidFill>
              </a:rPr>
              <a:t>Consumptiemaatschappij</a:t>
            </a:r>
            <a:r>
              <a:rPr lang="en-US" sz="2000" u="sng" dirty="0" smtClean="0">
                <a:solidFill>
                  <a:prstClr val="white"/>
                </a:solidFill>
              </a:rPr>
              <a:t>: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samenleving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waarin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bedrijven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zich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sterk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richten</a:t>
            </a:r>
            <a:r>
              <a:rPr lang="en-US" sz="2000" dirty="0" smtClean="0">
                <a:solidFill>
                  <a:prstClr val="white"/>
                </a:solidFill>
              </a:rPr>
              <a:t> op het </a:t>
            </a:r>
            <a:r>
              <a:rPr lang="en-US" sz="2000" dirty="0" err="1" smtClean="0">
                <a:solidFill>
                  <a:prstClr val="white"/>
                </a:solidFill>
              </a:rPr>
              <a:t>produceren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luxegoederen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consumenten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u="sng" dirty="0" err="1">
                <a:solidFill>
                  <a:prstClr val="white"/>
                </a:solidFill>
              </a:rPr>
              <a:t>Sociale</a:t>
            </a:r>
            <a:r>
              <a:rPr lang="en-US" sz="2000" u="sng" dirty="0">
                <a:solidFill>
                  <a:prstClr val="white"/>
                </a:solidFill>
              </a:rPr>
              <a:t> </a:t>
            </a:r>
            <a:r>
              <a:rPr lang="en-US" sz="2000" u="sng" dirty="0" err="1">
                <a:solidFill>
                  <a:prstClr val="white"/>
                </a:solidFill>
              </a:rPr>
              <a:t>mobiliteit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neemt</a:t>
            </a:r>
            <a:r>
              <a:rPr lang="en-US" sz="2000" dirty="0">
                <a:solidFill>
                  <a:prstClr val="white"/>
                </a:solidFill>
              </a:rPr>
              <a:t> toe: </a:t>
            </a:r>
            <a:r>
              <a:rPr lang="en-US" sz="2000" dirty="0" err="1">
                <a:solidFill>
                  <a:prstClr val="white"/>
                </a:solidFill>
              </a:rPr>
              <a:t>mensen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uit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lagere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sociale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klassen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kunnen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vaker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studeren</a:t>
            </a:r>
            <a:r>
              <a:rPr lang="en-US" sz="2000" dirty="0">
                <a:solidFill>
                  <a:prstClr val="white"/>
                </a:solidFill>
              </a:rPr>
              <a:t> en </a:t>
            </a:r>
            <a:r>
              <a:rPr lang="en-US" sz="2000" dirty="0" err="1">
                <a:solidFill>
                  <a:prstClr val="white"/>
                </a:solidFill>
              </a:rPr>
              <a:t>beter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werk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krijgen</a:t>
            </a:r>
            <a:r>
              <a:rPr lang="en-US" sz="2000" dirty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47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25.media.tumblr.com/tumblr_lfha2lGW3D1qgpcw5o1_500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94" y="3313865"/>
            <a:ext cx="1658212" cy="178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08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52700" y="92140"/>
            <a:ext cx="63191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Na de </a:t>
            </a:r>
            <a:r>
              <a:rPr lang="en-US" sz="2000" dirty="0" err="1" smtClean="0">
                <a:solidFill>
                  <a:prstClr val="white"/>
                </a:solidFill>
              </a:rPr>
              <a:t>Tweede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Wereldoorlog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Migratie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smtClean="0">
                <a:solidFill>
                  <a:prstClr val="white"/>
                </a:solidFill>
              </a:rPr>
              <a:t>Turkse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Marrokaanse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en </a:t>
            </a:r>
            <a:r>
              <a:rPr lang="en-US" sz="2000" dirty="0" err="1" smtClean="0">
                <a:solidFill>
                  <a:prstClr val="white"/>
                </a:solidFill>
              </a:rPr>
              <a:t>Spaanse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arbeiders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Goedkope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werkkrachten</a:t>
            </a:r>
            <a:r>
              <a:rPr lang="en-US" sz="2000" dirty="0" smtClean="0">
                <a:solidFill>
                  <a:prstClr val="white"/>
                </a:solidFill>
              </a:rPr>
              <a:t> die </a:t>
            </a:r>
            <a:r>
              <a:rPr lang="en-US" sz="2000" dirty="0" err="1" smtClean="0">
                <a:solidFill>
                  <a:prstClr val="white"/>
                </a:solidFill>
              </a:rPr>
              <a:t>zorgen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snelle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wederopbouw</a:t>
            </a:r>
            <a:r>
              <a:rPr lang="en-US" sz="2000" dirty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48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52" y="1838232"/>
            <a:ext cx="864096" cy="753007"/>
          </a:xfrm>
          <a:prstGeom prst="rect">
            <a:avLst/>
          </a:prstGeom>
        </p:spPr>
      </p:pic>
      <p:pic>
        <p:nvPicPr>
          <p:cNvPr id="2050" name="Picture 2" descr="http://hetverhalenarchief.nl/italiaanse-gastarbeiders/sites/default/files/sfa00201942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343704"/>
            <a:ext cx="3632622" cy="26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4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52700" y="92140"/>
            <a:ext cx="63191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Na de </a:t>
            </a:r>
            <a:r>
              <a:rPr lang="en-US" sz="2000" dirty="0" err="1" smtClean="0">
                <a:solidFill>
                  <a:prstClr val="white"/>
                </a:solidFill>
              </a:rPr>
              <a:t>Tweede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Wereldoorlog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u="sng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hogere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opleiding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betekent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grotere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mondigheid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minder </a:t>
            </a:r>
            <a:r>
              <a:rPr lang="en-US" sz="2000" dirty="0" err="1" smtClean="0">
                <a:solidFill>
                  <a:prstClr val="white"/>
                </a:solidFill>
              </a:rPr>
              <a:t>volgzaam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dagen</a:t>
            </a:r>
            <a:r>
              <a:rPr lang="en-US" sz="2000" dirty="0" smtClean="0">
                <a:solidFill>
                  <a:prstClr val="white"/>
                </a:solidFill>
              </a:rPr>
              <a:t> het </a:t>
            </a:r>
            <a:r>
              <a:rPr lang="en-US" sz="2000" dirty="0" err="1" smtClean="0">
                <a:solidFill>
                  <a:prstClr val="white"/>
                </a:solidFill>
              </a:rPr>
              <a:t>gezag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,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49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16" y="1320317"/>
            <a:ext cx="864096" cy="753007"/>
          </a:xfrm>
          <a:prstGeom prst="rect">
            <a:avLst/>
          </a:prstGeom>
        </p:spPr>
      </p:pic>
      <p:pic>
        <p:nvPicPr>
          <p:cNvPr id="4" name="Picture 2" descr="http://www.tuencyclopedie.nl/images/thumb/b/b9/Lemma_204_Foto_3.jpg/400px-Lemma_204_Foto_3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297016"/>
            <a:ext cx="38100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ubra.nl/specialebijdragen/BrabantCultureel/BC_BL_201312_beeld/bc201304-Lou_Keune-boekbepsreking_universiteitsbezetting_1969-foto_Rien_Siers-6-600.jp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64119"/>
            <a:ext cx="3619373" cy="26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Cultuur gaat over invloed van je omgeving.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Wat heeft invloed op wat voor persoon je wordt?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2699492" y="1275606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Land van herkomst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987824" y="2321053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Geboorteplaats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3173911" y="3723878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Ouders en opvoeding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5239111" y="3046558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DNA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5239111" y="1861081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Vrienden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6264418" y="3605879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Cultuur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6876256" y="2383596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Onderwijs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6876256" y="1862107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Religie</a:t>
            </a:r>
            <a:endParaRPr lang="nl-NL" sz="2000" dirty="0" smtClean="0">
              <a:solidFill>
                <a:schemeClr val="bg1"/>
              </a:solidFill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2483768" y="4443958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Geslacht</a:t>
            </a:r>
            <a:r>
              <a:rPr lang="en-US" sz="2000" dirty="0" smtClean="0">
                <a:solidFill>
                  <a:schemeClr val="bg1"/>
                </a:solidFill>
              </a:rPr>
              <a:t> M/V</a:t>
            </a:r>
            <a:endParaRPr lang="nl-NL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223338" y="2012396"/>
            <a:ext cx="47791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350" dirty="0">
                <a:solidFill>
                  <a:schemeClr val="bg1"/>
                </a:solidFill>
              </a:rPr>
              <a:t>12.2 Hoe kwam Nederland na de opbouwperiode terecht in een Culturele Revolutie?</a:t>
            </a:r>
          </a:p>
          <a:p>
            <a:pPr algn="ctr"/>
            <a:endParaRPr lang="nl-NL" sz="1350" dirty="0">
              <a:solidFill>
                <a:schemeClr val="bg1"/>
              </a:solidFill>
            </a:endParaRPr>
          </a:p>
          <a:p>
            <a:pPr algn="ctr"/>
            <a:endParaRPr lang="nl-NL" sz="1350" dirty="0">
              <a:solidFill>
                <a:schemeClr val="bg1"/>
              </a:solidFill>
            </a:endParaRPr>
          </a:p>
          <a:p>
            <a:pPr algn="ctr"/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50</a:t>
            </a:fld>
            <a:endParaRPr lang="nl-NL"/>
          </a:p>
        </p:txBody>
      </p:sp>
      <p:pic>
        <p:nvPicPr>
          <p:cNvPr id="4098" name="Picture 2" descr="http://www.urbanphotos.nl/andmore/batch/A96%20Beter%20%20langharig%20dan%20kortzichtig%20196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" t="7732" r="5388" b="7222"/>
          <a:stretch/>
        </p:blipFill>
        <p:spPr bwMode="auto">
          <a:xfrm>
            <a:off x="1192491" y="357504"/>
            <a:ext cx="6744091" cy="457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51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2574918" y="58231"/>
            <a:ext cx="64008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u="sng" dirty="0">
                <a:solidFill>
                  <a:schemeClr val="bg1"/>
                </a:solidFill>
              </a:rPr>
              <a:t>Popmuziek: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Combinatie van Rock ‘n </a:t>
            </a:r>
            <a:r>
              <a:rPr lang="nl-NL" dirty="0" err="1">
                <a:solidFill>
                  <a:schemeClr val="bg1"/>
                </a:solidFill>
              </a:rPr>
              <a:t>Roll</a:t>
            </a:r>
            <a:r>
              <a:rPr lang="nl-NL" dirty="0">
                <a:solidFill>
                  <a:schemeClr val="bg1"/>
                </a:solidFill>
              </a:rPr>
              <a:t>, Blues en R ‘n B (zwarte muziekstijlen)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Toegankelijk gemaakt voor een jong blank publiek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The </a:t>
            </a:r>
            <a:r>
              <a:rPr lang="nl-NL" dirty="0" err="1">
                <a:solidFill>
                  <a:schemeClr val="bg1"/>
                </a:solidFill>
              </a:rPr>
              <a:t>Beatles</a:t>
            </a:r>
            <a:r>
              <a:rPr lang="nl-NL" dirty="0">
                <a:solidFill>
                  <a:schemeClr val="bg1"/>
                </a:solidFill>
              </a:rPr>
              <a:t> in Nederland</a:t>
            </a:r>
          </a:p>
          <a:p>
            <a:r>
              <a:rPr lang="nl-NL" dirty="0">
                <a:solidFill>
                  <a:schemeClr val="bg1"/>
                </a:solidFill>
                <a:hlinkClick r:id="rId4"/>
              </a:rPr>
              <a:t>http://www.youtube.com/watch?v=XxifNJChWZ0&amp;t=2m25s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En the Rolling </a:t>
            </a:r>
            <a:r>
              <a:rPr lang="nl-NL" dirty="0" err="1">
                <a:solidFill>
                  <a:schemeClr val="bg1"/>
                </a:solidFill>
              </a:rPr>
              <a:t>Stones</a:t>
            </a:r>
            <a:r>
              <a:rPr lang="nl-NL" dirty="0">
                <a:solidFill>
                  <a:schemeClr val="bg1"/>
                </a:solidFill>
              </a:rPr>
              <a:t> in Nederland</a:t>
            </a:r>
          </a:p>
          <a:p>
            <a:r>
              <a:rPr lang="nl-NL" dirty="0">
                <a:solidFill>
                  <a:schemeClr val="bg1"/>
                </a:solidFill>
                <a:hlinkClick r:id="rId5"/>
              </a:rPr>
              <a:t>http://www.youtube.com/watch?v=xX7s_px1ED4&amp;t=1m34s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My </a:t>
            </a:r>
            <a:r>
              <a:rPr lang="nl-NL" dirty="0" err="1">
                <a:solidFill>
                  <a:schemeClr val="bg1"/>
                </a:solidFill>
              </a:rPr>
              <a:t>Generation</a:t>
            </a:r>
            <a:r>
              <a:rPr lang="nl-NL" dirty="0">
                <a:solidFill>
                  <a:schemeClr val="bg1"/>
                </a:solidFill>
              </a:rPr>
              <a:t>…</a:t>
            </a:r>
          </a:p>
          <a:p>
            <a:r>
              <a:rPr lang="nl-NL" dirty="0">
                <a:solidFill>
                  <a:schemeClr val="bg1"/>
                </a:solidFill>
                <a:hlinkClick r:id="rId6"/>
              </a:rPr>
              <a:t>http://www.youtube.com/watch?v=0D61JxMrVlg&amp;t=2m57s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08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99556" y="411509"/>
            <a:ext cx="6319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Jaren ‘60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Sociale</a:t>
            </a:r>
            <a:r>
              <a:rPr lang="en-US" sz="2000" u="sng" dirty="0" smtClean="0">
                <a:solidFill>
                  <a:prstClr val="white"/>
                </a:solidFill>
              </a:rPr>
              <a:t> en </a:t>
            </a:r>
            <a:r>
              <a:rPr lang="en-US" sz="2000" u="sng" dirty="0" err="1" smtClean="0">
                <a:solidFill>
                  <a:prstClr val="white"/>
                </a:solidFill>
              </a:rPr>
              <a:t>Culturele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revolutie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52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2584580" y="1439478"/>
            <a:ext cx="6334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i="1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Jongeren </a:t>
            </a:r>
            <a:r>
              <a:rPr lang="nl-NL" dirty="0" smtClean="0">
                <a:solidFill>
                  <a:schemeClr val="bg1"/>
                </a:solidFill>
              </a:rPr>
              <a:t>gingen </a:t>
            </a:r>
            <a:r>
              <a:rPr lang="nl-NL" dirty="0" smtClean="0">
                <a:solidFill>
                  <a:schemeClr val="bg1"/>
                </a:solidFill>
              </a:rPr>
              <a:t>zich in de jaren ‘60 steeds meer </a:t>
            </a:r>
            <a:r>
              <a:rPr lang="nl-NL" dirty="0" smtClean="0">
                <a:solidFill>
                  <a:schemeClr val="bg1"/>
                </a:solidFill>
              </a:rPr>
              <a:t>een eigen </a:t>
            </a:r>
            <a:r>
              <a:rPr lang="nl-NL" dirty="0" smtClean="0">
                <a:solidFill>
                  <a:schemeClr val="bg1"/>
                </a:solidFill>
              </a:rPr>
              <a:t>levensstijl ontwikkelen.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u="sng" dirty="0" smtClean="0">
                <a:solidFill>
                  <a:schemeClr val="bg1"/>
                </a:solidFill>
              </a:rPr>
              <a:t>Jongerencultuur</a:t>
            </a: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Eigen kleding en muziek die steeds meer voor jongeren bedoelt was. </a:t>
            </a:r>
          </a:p>
          <a:p>
            <a:endParaRPr lang="nl-NL" u="sng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99556" y="411509"/>
            <a:ext cx="63191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Gevolgen</a:t>
            </a:r>
            <a:r>
              <a:rPr lang="en-US" sz="2000" dirty="0" smtClean="0">
                <a:solidFill>
                  <a:prstClr val="white"/>
                </a:solidFill>
              </a:rPr>
              <a:t> van de </a:t>
            </a:r>
            <a:r>
              <a:rPr lang="en-US" sz="2000" u="sng" dirty="0" err="1" smtClean="0">
                <a:solidFill>
                  <a:prstClr val="white"/>
                </a:solidFill>
              </a:rPr>
              <a:t>Sociale</a:t>
            </a:r>
            <a:r>
              <a:rPr lang="en-US" sz="2000" u="sng" dirty="0" smtClean="0">
                <a:solidFill>
                  <a:prstClr val="white"/>
                </a:solidFill>
              </a:rPr>
              <a:t> en </a:t>
            </a:r>
            <a:r>
              <a:rPr lang="en-US" sz="2000" u="sng" dirty="0" err="1" smtClean="0">
                <a:solidFill>
                  <a:prstClr val="white"/>
                </a:solidFill>
              </a:rPr>
              <a:t>Culturele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revolutie</a:t>
            </a:r>
            <a:r>
              <a:rPr lang="en-US" sz="2000" u="sng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Individuele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ontplooiing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wilden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individu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worden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gezien</a:t>
            </a:r>
            <a:r>
              <a:rPr lang="en-US" sz="2000" dirty="0" smtClean="0">
                <a:solidFill>
                  <a:prstClr val="white"/>
                </a:solidFill>
              </a:rPr>
              <a:t>. Eigen </a:t>
            </a:r>
            <a:r>
              <a:rPr lang="en-US" sz="2000" dirty="0" err="1" smtClean="0">
                <a:solidFill>
                  <a:prstClr val="white"/>
                </a:solidFill>
              </a:rPr>
              <a:t>kleding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woning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relaties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Feministische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actiegroepen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vrouwen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willen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zelfde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rechten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als</a:t>
            </a:r>
            <a:r>
              <a:rPr lang="en-US" sz="2000" dirty="0" smtClean="0">
                <a:solidFill>
                  <a:prstClr val="white"/>
                </a:solidFill>
              </a:rPr>
              <a:t> man. 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Vrouwen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strijden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recht</a:t>
            </a:r>
            <a:r>
              <a:rPr lang="en-US" sz="2000" dirty="0" smtClean="0">
                <a:solidFill>
                  <a:prstClr val="white"/>
                </a:solidFill>
              </a:rPr>
              <a:t> op: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Gelijk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werk</a:t>
            </a:r>
            <a:r>
              <a:rPr lang="en-US" sz="2000" dirty="0" smtClean="0">
                <a:solidFill>
                  <a:prstClr val="white"/>
                </a:solidFill>
              </a:rPr>
              <a:t> – </a:t>
            </a:r>
            <a:r>
              <a:rPr lang="en-US" sz="2000" dirty="0" err="1" smtClean="0">
                <a:solidFill>
                  <a:prstClr val="white"/>
                </a:solidFill>
              </a:rPr>
              <a:t>gelijk</a:t>
            </a:r>
            <a:r>
              <a:rPr lang="en-US" sz="2000" dirty="0" smtClean="0">
                <a:solidFill>
                  <a:prstClr val="white"/>
                </a:solidFill>
              </a:rPr>
              <a:t> loon.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Anticonceptiepil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en </a:t>
            </a:r>
            <a:r>
              <a:rPr lang="en-US" sz="2000" dirty="0" err="1" smtClean="0">
                <a:solidFill>
                  <a:prstClr val="white"/>
                </a:solidFill>
              </a:rPr>
              <a:t>abortus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Betere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betaalbare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kinderopvang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53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2584580" y="1439478"/>
            <a:ext cx="633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u="sng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99" y="2360771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2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84580" y="39687"/>
            <a:ext cx="63191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Religie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Vanaf</a:t>
            </a:r>
            <a:r>
              <a:rPr lang="en-US" sz="2000" dirty="0" smtClean="0">
                <a:solidFill>
                  <a:prstClr val="white"/>
                </a:solidFill>
              </a:rPr>
              <a:t> 1960: minder </a:t>
            </a:r>
            <a:r>
              <a:rPr lang="en-US" sz="2000" dirty="0" err="1" smtClean="0">
                <a:solidFill>
                  <a:prstClr val="white"/>
                </a:solidFill>
              </a:rPr>
              <a:t>gelovigen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u="sng" dirty="0" err="1" smtClean="0">
                <a:solidFill>
                  <a:prstClr val="white"/>
                </a:solidFill>
              </a:rPr>
              <a:t>ontkerkelijking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Ontzuiling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einde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verzuiling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Secularisatie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religie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wordt</a:t>
            </a:r>
            <a:r>
              <a:rPr lang="en-US" sz="2000" dirty="0" smtClean="0">
                <a:solidFill>
                  <a:prstClr val="white"/>
                </a:solidFill>
              </a:rPr>
              <a:t> minder </a:t>
            </a:r>
            <a:r>
              <a:rPr lang="en-US" sz="2000" dirty="0" err="1" smtClean="0">
                <a:solidFill>
                  <a:prstClr val="white"/>
                </a:solidFill>
              </a:rPr>
              <a:t>belangrijk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Maar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geloven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sz="2000" dirty="0" err="1" smtClean="0">
                <a:solidFill>
                  <a:prstClr val="white"/>
                </a:solidFill>
              </a:rPr>
              <a:t>nog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wel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spritualiteit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</a:p>
          <a:p>
            <a:r>
              <a:rPr lang="en-US" sz="2000" dirty="0" err="1" smtClean="0">
                <a:solidFill>
                  <a:prstClr val="white"/>
                </a:solidFill>
              </a:rPr>
              <a:t>meditiatie</a:t>
            </a:r>
            <a:r>
              <a:rPr lang="en-US" sz="2000" dirty="0" smtClean="0">
                <a:solidFill>
                  <a:prstClr val="white"/>
                </a:solidFill>
              </a:rPr>
              <a:t>, yoga, </a:t>
            </a:r>
          </a:p>
          <a:p>
            <a:r>
              <a:rPr lang="en-US" sz="2000" dirty="0" err="1" smtClean="0">
                <a:solidFill>
                  <a:prstClr val="white"/>
                </a:solidFill>
              </a:rPr>
              <a:t>helderziendheid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54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2584580" y="1391287"/>
            <a:ext cx="633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u="sng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682" y="2105025"/>
            <a:ext cx="864096" cy="753007"/>
          </a:xfrm>
          <a:prstGeom prst="rect">
            <a:avLst/>
          </a:prstGeom>
        </p:spPr>
      </p:pic>
      <p:pic>
        <p:nvPicPr>
          <p:cNvPr id="4" name="Picture 2" descr="https://encrypted-tbn1.gstatic.com/images?q=tbn:ANd9GcRVC-KebeVTYrUVVj3PqxaphGd7oKnrZnqJqI5DimEu_gqK62BkC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97736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7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84580" y="39687"/>
            <a:ext cx="63191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Media </a:t>
            </a:r>
            <a:r>
              <a:rPr lang="en-US" sz="2000" dirty="0" err="1" smtClean="0">
                <a:solidFill>
                  <a:prstClr val="white"/>
                </a:solidFill>
              </a:rPr>
              <a:t>speelt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hierin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belangrijke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rol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u="sng" dirty="0" err="1" smtClean="0">
                <a:solidFill>
                  <a:prstClr val="white"/>
                </a:solidFill>
              </a:rPr>
              <a:t>diversificatie</a:t>
            </a:r>
            <a:r>
              <a:rPr lang="en-US" sz="2000" u="sng" dirty="0" smtClean="0">
                <a:solidFill>
                  <a:prstClr val="white"/>
                </a:solidFill>
              </a:rPr>
              <a:t> van het media-</a:t>
            </a:r>
            <a:r>
              <a:rPr lang="en-US" sz="2000" u="sng" dirty="0" err="1" smtClean="0">
                <a:solidFill>
                  <a:prstClr val="white"/>
                </a:solidFill>
              </a:rPr>
              <a:t>aanbod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55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2584580" y="1391287"/>
            <a:ext cx="633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u="sng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052" name="Picture 4" descr="http://airworks.nl/Images/Images_1/Projects_images/ads_images/Net_5/net5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86" y="2427733"/>
            <a:ext cx="1936906" cy="191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etronieuws.nl/_internal/gxml!0/r0dc21o2f3vste5s7ezej9x3a10rp3w$rzvryz6mco1v9mtw6i3389lepuko49s/barbie-michael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406751"/>
            <a:ext cx="2723269" cy="13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radio.nl/i/784803/a_image/445/970/pownews-verslaggever-niet-geslagen-door-diploma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117" y="3147814"/>
            <a:ext cx="2296857" cy="130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google.nl/url?sa=i&amp;source=images&amp;cd=&amp;docid=uZw40IQFUMNUiM&amp;tbnid=mRuk1Ps--MQ_NM&amp;ved=0CAUQjBw&amp;url=http%3A%2F%2Fwww.bontkragen.nl%2Fwp-content%2Fuploads%2FLibelle-34-augustus-2011.H600.png&amp;ei=i8zwUr7jE8TD0QWamICICQ&amp;psig=AFQjCNH_hgla2aaKjypVnksRwESOg45bJQ&amp;ust=13915991154220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623643"/>
            <a:ext cx="1988468" cy="24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70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84580" y="39687"/>
            <a:ext cx="63191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Culturele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Globalisering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Door internet, de </a:t>
            </a:r>
            <a:r>
              <a:rPr lang="en-US" sz="2000" dirty="0" err="1" smtClean="0">
                <a:solidFill>
                  <a:prstClr val="white"/>
                </a:solidFill>
              </a:rPr>
              <a:t>mogelijkheid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om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reizen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andere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wereldwijde</a:t>
            </a:r>
            <a:r>
              <a:rPr lang="en-US" sz="2000" dirty="0" smtClean="0">
                <a:solidFill>
                  <a:prstClr val="white"/>
                </a:solidFill>
              </a:rPr>
              <a:t> media </a:t>
            </a:r>
            <a:r>
              <a:rPr lang="en-US" sz="2000" dirty="0" err="1" smtClean="0">
                <a:solidFill>
                  <a:prstClr val="white"/>
                </a:solidFill>
              </a:rPr>
              <a:t>staat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hele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</a:t>
            </a:r>
            <a:r>
              <a:rPr lang="en-US" sz="2000" dirty="0" smtClean="0">
                <a:solidFill>
                  <a:prstClr val="white"/>
                </a:solidFill>
              </a:rPr>
              <a:t> met </a:t>
            </a:r>
            <a:r>
              <a:rPr lang="en-US" sz="2000" dirty="0" err="1" smtClean="0">
                <a:solidFill>
                  <a:prstClr val="white"/>
                </a:solidFill>
              </a:rPr>
              <a:t>elkaar</a:t>
            </a:r>
            <a:r>
              <a:rPr lang="en-US" sz="2000" dirty="0" smtClean="0">
                <a:solidFill>
                  <a:prstClr val="white"/>
                </a:solidFill>
              </a:rPr>
              <a:t> in contact.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We </a:t>
            </a:r>
            <a:r>
              <a:rPr lang="en-US" sz="2000" dirty="0" err="1" smtClean="0">
                <a:solidFill>
                  <a:prstClr val="white"/>
                </a:solidFill>
              </a:rPr>
              <a:t>nemen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daardoor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veel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de rest van de </a:t>
            </a:r>
            <a:r>
              <a:rPr lang="en-US" sz="2000" dirty="0" err="1" smtClean="0">
                <a:solidFill>
                  <a:prstClr val="white"/>
                </a:solidFill>
              </a:rPr>
              <a:t>wereld</a:t>
            </a:r>
            <a:r>
              <a:rPr lang="en-US" sz="2000" dirty="0" smtClean="0">
                <a:solidFill>
                  <a:prstClr val="white"/>
                </a:solidFill>
              </a:rPr>
              <a:t> over.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56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2584580" y="1391287"/>
            <a:ext cx="633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u="sng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4" name="Picture 2" descr="https://encrypted-tbn0.gstatic.com/images?q=tbn:ANd9GcTKDn13q36NqjhBTz56D1rx4hpn1FuLPOtmZE3cb7boOJ53uLNP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59" y="2859782"/>
            <a:ext cx="4545319" cy="206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ema-online.org/wp-content/uploads/2012/03/starbuc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74" y="2859783"/>
            <a:ext cx="3109269" cy="206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images.vr-zone.net/2013/06/PlayStation-4-box-cover-ar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64" y="2859782"/>
            <a:ext cx="2735992" cy="208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30" y="2339262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2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2646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5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Immigratie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naar</a:t>
            </a:r>
            <a:r>
              <a:rPr lang="en-US" sz="2000" dirty="0" smtClean="0">
                <a:solidFill>
                  <a:prstClr val="white"/>
                </a:solidFill>
              </a:rPr>
              <a:t> Nederland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2646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Migratie</a:t>
            </a:r>
            <a:r>
              <a:rPr lang="en-US" sz="2000" dirty="0" smtClean="0">
                <a:solidFill>
                  <a:prstClr val="white"/>
                </a:solidFill>
              </a:rPr>
              <a:t> is van </a:t>
            </a:r>
            <a:r>
              <a:rPr lang="en-US" sz="2000" dirty="0" err="1" smtClean="0">
                <a:solidFill>
                  <a:prstClr val="white"/>
                </a:solidFill>
              </a:rPr>
              <a:t>alle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tijden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migreren</a:t>
            </a:r>
            <a:r>
              <a:rPr lang="en-US" sz="2000" dirty="0" smtClean="0">
                <a:solidFill>
                  <a:prstClr val="white"/>
                </a:solidFill>
              </a:rPr>
              <a:t> al </a:t>
            </a:r>
            <a:r>
              <a:rPr lang="en-US" sz="2000" dirty="0" err="1" smtClean="0">
                <a:solidFill>
                  <a:prstClr val="white"/>
                </a:solidFill>
              </a:rPr>
              <a:t>eeuwen</a:t>
            </a:r>
            <a:r>
              <a:rPr lang="en-US" sz="2000" dirty="0" smtClean="0">
                <a:solidFill>
                  <a:prstClr val="white"/>
                </a:solidFill>
              </a:rPr>
              <a:t> van en </a:t>
            </a:r>
            <a:r>
              <a:rPr lang="en-US" sz="2000" dirty="0" err="1" smtClean="0">
                <a:solidFill>
                  <a:prstClr val="white"/>
                </a:solidFill>
              </a:rPr>
              <a:t>naar</a:t>
            </a:r>
            <a:r>
              <a:rPr lang="en-US" sz="2000" dirty="0" smtClean="0">
                <a:solidFill>
                  <a:prstClr val="white"/>
                </a:solidFill>
              </a:rPr>
              <a:t> Nederland </a:t>
            </a:r>
            <a:r>
              <a:rPr lang="en-US" sz="2000" dirty="0" err="1" smtClean="0">
                <a:solidFill>
                  <a:prstClr val="white"/>
                </a:solidFill>
              </a:rPr>
              <a:t>om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verschillende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redenen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electivo.nl/images/content/winkels/405/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51670"/>
            <a:ext cx="44577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2139702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Waarom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migreren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?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Politieke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motieven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Eonomische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motieven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Sociale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motieven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61" y="408391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9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Word je geboren als de persoon die je later wordt, of word je gedurende je leven veranderd?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Nature of </a:t>
            </a:r>
            <a:r>
              <a:rPr lang="nl-NL" sz="2000" u="sng" dirty="0" err="1" smtClean="0">
                <a:solidFill>
                  <a:schemeClr val="bg1"/>
                </a:solidFill>
              </a:rPr>
              <a:t>Nurture</a:t>
            </a:r>
            <a:r>
              <a:rPr lang="nl-NL" sz="2000" u="sng" dirty="0" smtClean="0">
                <a:solidFill>
                  <a:schemeClr val="bg1"/>
                </a:solidFill>
              </a:rPr>
              <a:t> debat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Nature</a:t>
            </a:r>
            <a:r>
              <a:rPr lang="nl-NL" sz="2000" dirty="0" smtClean="0">
                <a:solidFill>
                  <a:schemeClr val="bg1"/>
                </a:solidFill>
              </a:rPr>
              <a:t>: Ons gedrag wordt bepaald door aangeboren eigenschappen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err="1" smtClean="0">
                <a:solidFill>
                  <a:schemeClr val="bg1"/>
                </a:solidFill>
              </a:rPr>
              <a:t>Nurture</a:t>
            </a:r>
            <a:r>
              <a:rPr lang="nl-NL" sz="2000" dirty="0" smtClean="0">
                <a:solidFill>
                  <a:schemeClr val="bg1"/>
                </a:solidFill>
              </a:rPr>
              <a:t>: Ons gedrag wordt aangeleerd.</a:t>
            </a:r>
            <a:endParaRPr lang="nl-NL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103164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11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Arbeidsmigranten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EU: </a:t>
            </a:r>
            <a:r>
              <a:rPr lang="en-US" sz="2000" dirty="0" err="1" smtClean="0">
                <a:solidFill>
                  <a:prstClr val="white"/>
                </a:solidFill>
              </a:rPr>
              <a:t>Polen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Bulgaren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Roemenen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Bijv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Seizoenswerk</a:t>
            </a:r>
            <a:r>
              <a:rPr lang="en-US" sz="2000" dirty="0" smtClean="0">
                <a:solidFill>
                  <a:prstClr val="white"/>
                </a:solidFill>
              </a:rPr>
              <a:t> in </a:t>
            </a:r>
            <a:r>
              <a:rPr lang="en-US" sz="2000" dirty="0" err="1" smtClean="0">
                <a:solidFill>
                  <a:prstClr val="white"/>
                </a:solidFill>
              </a:rPr>
              <a:t>tuinbouw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Hoogopgeleid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China, VS, </a:t>
            </a:r>
            <a:r>
              <a:rPr lang="en-US" sz="2000" dirty="0" err="1" smtClean="0">
                <a:solidFill>
                  <a:prstClr val="white"/>
                </a:solidFill>
              </a:rPr>
              <a:t>Duitsland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u="sng" dirty="0" err="1" smtClean="0">
                <a:solidFill>
                  <a:prstClr val="white"/>
                </a:solidFill>
              </a:rPr>
              <a:t>Kennismigranten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u="sng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Werkzoekenden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arme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gebieden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buiten</a:t>
            </a:r>
            <a:r>
              <a:rPr lang="en-US" sz="2000" dirty="0" smtClean="0">
                <a:solidFill>
                  <a:prstClr val="white"/>
                </a:solidFill>
              </a:rPr>
              <a:t> de EU. </a:t>
            </a:r>
            <a:r>
              <a:rPr lang="en-US" sz="2000" dirty="0" err="1" smtClean="0">
                <a:solidFill>
                  <a:prstClr val="white"/>
                </a:solidFill>
              </a:rPr>
              <a:t>Tegenwoordig</a:t>
            </a:r>
            <a:r>
              <a:rPr lang="en-US" sz="2000" dirty="0" smtClean="0">
                <a:solidFill>
                  <a:prstClr val="white"/>
                </a:solidFill>
              </a:rPr>
              <a:t> heel </a:t>
            </a:r>
            <a:r>
              <a:rPr lang="en-US" sz="2000" dirty="0" err="1" smtClean="0">
                <a:solidFill>
                  <a:prstClr val="white"/>
                </a:solidFill>
              </a:rPr>
              <a:t>moeilijk</a:t>
            </a:r>
            <a:r>
              <a:rPr lang="en-US" sz="2000" dirty="0" smtClean="0">
                <a:solidFill>
                  <a:prstClr val="white"/>
                </a:solidFill>
              </a:rPr>
              <a:t> door </a:t>
            </a:r>
            <a:r>
              <a:rPr lang="en-US" sz="2000" dirty="0" err="1" smtClean="0">
                <a:solidFill>
                  <a:prstClr val="white"/>
                </a:solidFill>
              </a:rPr>
              <a:t>immigratiewetten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u="sng" dirty="0" err="1" smtClean="0">
                <a:solidFill>
                  <a:prstClr val="white"/>
                </a:solidFill>
              </a:rPr>
              <a:t>Illegalen</a:t>
            </a:r>
            <a:r>
              <a:rPr lang="en-US" sz="2000" u="sng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9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voormalige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Kolonien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Indonesie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Onafhankelijk</a:t>
            </a:r>
            <a:r>
              <a:rPr lang="en-US" sz="2000" dirty="0" smtClean="0">
                <a:solidFill>
                  <a:prstClr val="white"/>
                </a:solidFill>
              </a:rPr>
              <a:t> in 1949: </a:t>
            </a:r>
            <a:r>
              <a:rPr lang="en-US" sz="2000" dirty="0" err="1" smtClean="0">
                <a:solidFill>
                  <a:prstClr val="white"/>
                </a:solidFill>
              </a:rPr>
              <a:t>immigratie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Indiers</a:t>
            </a:r>
            <a:r>
              <a:rPr lang="en-US" sz="2000" dirty="0" smtClean="0">
                <a:solidFill>
                  <a:prstClr val="white"/>
                </a:solidFill>
              </a:rPr>
              <a:t> met </a:t>
            </a:r>
            <a:r>
              <a:rPr lang="en-US" sz="2000" dirty="0" err="1" smtClean="0">
                <a:solidFill>
                  <a:prstClr val="white"/>
                </a:solidFill>
              </a:rPr>
              <a:t>Nederlandse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afkomst</a:t>
            </a:r>
            <a:r>
              <a:rPr lang="en-US" sz="2000" dirty="0" smtClean="0">
                <a:solidFill>
                  <a:prstClr val="white"/>
                </a:solidFill>
              </a:rPr>
              <a:t>/</a:t>
            </a:r>
            <a:r>
              <a:rPr lang="en-US" sz="2000" dirty="0" err="1" smtClean="0">
                <a:solidFill>
                  <a:prstClr val="white"/>
                </a:solidFill>
              </a:rPr>
              <a:t>ouders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1951: </a:t>
            </a:r>
            <a:r>
              <a:rPr lang="en-US" sz="2000" dirty="0" err="1" smtClean="0">
                <a:solidFill>
                  <a:prstClr val="white"/>
                </a:solidFill>
              </a:rPr>
              <a:t>Molukkers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Oudsoldaten</a:t>
            </a:r>
            <a:r>
              <a:rPr lang="en-US" sz="2000" dirty="0" smtClean="0">
                <a:solidFill>
                  <a:prstClr val="white"/>
                </a:solidFill>
              </a:rPr>
              <a:t> van het </a:t>
            </a:r>
            <a:r>
              <a:rPr lang="en-US" sz="2000" dirty="0" err="1" smtClean="0">
                <a:solidFill>
                  <a:prstClr val="white"/>
                </a:solidFill>
              </a:rPr>
              <a:t>Nederlands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indisch</a:t>
            </a:r>
            <a:r>
              <a:rPr lang="en-US" sz="2000" dirty="0" smtClean="0">
                <a:solidFill>
                  <a:prstClr val="white"/>
                </a:solidFill>
              </a:rPr>
              <a:t> leger. </a:t>
            </a:r>
            <a:r>
              <a:rPr lang="en-US" sz="2000" dirty="0" err="1" smtClean="0">
                <a:solidFill>
                  <a:prstClr val="white"/>
                </a:solidFill>
              </a:rPr>
              <a:t>Werden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gezien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verraders</a:t>
            </a:r>
            <a:r>
              <a:rPr lang="en-US" sz="2000" dirty="0" smtClean="0">
                <a:solidFill>
                  <a:prstClr val="white"/>
                </a:solidFill>
              </a:rPr>
              <a:t> in </a:t>
            </a:r>
            <a:r>
              <a:rPr lang="en-US" sz="2000" dirty="0" err="1" smtClean="0">
                <a:solidFill>
                  <a:prstClr val="white"/>
                </a:solidFill>
              </a:rPr>
              <a:t>eigen</a:t>
            </a:r>
            <a:r>
              <a:rPr lang="en-US" sz="2000" dirty="0" smtClean="0">
                <a:solidFill>
                  <a:prstClr val="white"/>
                </a:solidFill>
              </a:rPr>
              <a:t> land.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	</a:t>
            </a:r>
            <a:r>
              <a:rPr lang="en-US" sz="2000" dirty="0" err="1" smtClean="0">
                <a:solidFill>
                  <a:prstClr val="white"/>
                </a:solidFill>
              </a:rPr>
              <a:t>Nederlandse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regering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beloofde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Molukkers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	</a:t>
            </a:r>
            <a:r>
              <a:rPr lang="en-US" sz="2000" dirty="0" err="1" smtClean="0">
                <a:solidFill>
                  <a:prstClr val="white"/>
                </a:solidFill>
              </a:rPr>
              <a:t>onafhankelijk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staat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geven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	</a:t>
            </a:r>
            <a:r>
              <a:rPr lang="en-US" sz="2000" dirty="0" err="1" smtClean="0">
                <a:solidFill>
                  <a:prstClr val="white"/>
                </a:solidFill>
              </a:rPr>
              <a:t>Weinig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opvang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eerste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Molukkers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kwamen</a:t>
            </a:r>
            <a:r>
              <a:rPr lang="en-US" sz="2000" dirty="0" smtClean="0">
                <a:solidFill>
                  <a:prstClr val="white"/>
                </a:solidFill>
              </a:rPr>
              <a:t> in 	</a:t>
            </a:r>
            <a:r>
              <a:rPr lang="en-US" sz="2000" dirty="0" err="1" smtClean="0">
                <a:solidFill>
                  <a:prstClr val="white"/>
                </a:solidFill>
              </a:rPr>
              <a:t>voormalige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concentratiekampen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terecht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98757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Treinkaping</a:t>
            </a:r>
            <a:r>
              <a:rPr lang="en-US" sz="2000" dirty="0" smtClean="0">
                <a:solidFill>
                  <a:prstClr val="white"/>
                </a:solidFill>
              </a:rPr>
              <a:t> de Punt en school </a:t>
            </a:r>
            <a:r>
              <a:rPr lang="en-US" sz="2000" dirty="0" err="1" smtClean="0">
                <a:solidFill>
                  <a:prstClr val="white"/>
                </a:solidFill>
              </a:rPr>
              <a:t>Bovensmilde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geschiedenis24.nl/.imaging/stk/geschiedenis/zoom/media/geschiedenis/nieuws/drie/2002/May/6802257/original/6802257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53" b="35825"/>
          <a:stretch/>
        </p:blipFill>
        <p:spPr bwMode="auto">
          <a:xfrm>
            <a:off x="4778731" y="1469764"/>
            <a:ext cx="4376241" cy="36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ile:Treinkaping bij De Punt - 929-2101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4669"/>
            <a:ext cx="5148064" cy="341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5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4248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Suriname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Onafhankelijkheid</a:t>
            </a:r>
            <a:r>
              <a:rPr lang="en-US" sz="2000" dirty="0" smtClean="0">
                <a:solidFill>
                  <a:prstClr val="white"/>
                </a:solidFill>
              </a:rPr>
              <a:t> in 1975.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i="1" dirty="0" smtClean="0">
                <a:solidFill>
                  <a:prstClr val="white"/>
                </a:solidFill>
              </a:rPr>
              <a:t>1987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Staatsgreep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militair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Desi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Bouterse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nieuwe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migratiestroom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Surinamers: </a:t>
            </a:r>
            <a:r>
              <a:rPr lang="en-US" sz="2000" dirty="0" err="1" smtClean="0">
                <a:solidFill>
                  <a:prstClr val="white"/>
                </a:solidFill>
              </a:rPr>
              <a:t>gemengde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velen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stammen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af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slavenarbeiders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9218" name="Picture 2" descr="http://www.suriname.nu/101alg/surinam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771550"/>
            <a:ext cx="2520280" cy="331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424847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Antillen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Vanaf</a:t>
            </a:r>
            <a:r>
              <a:rPr lang="en-US" sz="2000" dirty="0" smtClean="0">
                <a:solidFill>
                  <a:prstClr val="white"/>
                </a:solidFill>
              </a:rPr>
              <a:t> Jaren 60 </a:t>
            </a:r>
            <a:r>
              <a:rPr lang="en-US" sz="2000" dirty="0" err="1" smtClean="0">
                <a:solidFill>
                  <a:prstClr val="white"/>
                </a:solidFill>
              </a:rPr>
              <a:t>grote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werkloosheid</a:t>
            </a:r>
            <a:r>
              <a:rPr lang="en-US" sz="2000" dirty="0" smtClean="0">
                <a:solidFill>
                  <a:prstClr val="white"/>
                </a:solidFill>
              </a:rPr>
              <a:t> op </a:t>
            </a:r>
            <a:r>
              <a:rPr lang="en-US" sz="2000" dirty="0" err="1" smtClean="0">
                <a:solidFill>
                  <a:prstClr val="white"/>
                </a:solidFill>
              </a:rPr>
              <a:t>antillen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Antilianen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konden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vrij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naar</a:t>
            </a:r>
            <a:r>
              <a:rPr lang="en-US" sz="2000" dirty="0" smtClean="0">
                <a:solidFill>
                  <a:prstClr val="white"/>
                </a:solidFill>
              </a:rPr>
              <a:t> Nederland </a:t>
            </a:r>
            <a:r>
              <a:rPr lang="en-US" sz="2000" dirty="0" err="1" smtClean="0">
                <a:solidFill>
                  <a:prstClr val="white"/>
                </a:solidFill>
              </a:rPr>
              <a:t>reizen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Nog</a:t>
            </a:r>
            <a:r>
              <a:rPr lang="en-US" sz="2000" dirty="0" smtClean="0">
                <a:solidFill>
                  <a:prstClr val="white"/>
                </a:solidFill>
              </a:rPr>
              <a:t> steeds </a:t>
            </a:r>
            <a:r>
              <a:rPr lang="en-US" sz="2000" dirty="0" err="1" smtClean="0">
                <a:solidFill>
                  <a:prstClr val="white"/>
                </a:solidFill>
              </a:rPr>
              <a:t>onderdeel</a:t>
            </a:r>
            <a:r>
              <a:rPr lang="en-US" sz="2000" dirty="0" smtClean="0">
                <a:solidFill>
                  <a:prstClr val="white"/>
                </a:solidFill>
              </a:rPr>
              <a:t> van het </a:t>
            </a:r>
            <a:r>
              <a:rPr lang="en-US" sz="2000" dirty="0" err="1" smtClean="0">
                <a:solidFill>
                  <a:prstClr val="white"/>
                </a:solidFill>
              </a:rPr>
              <a:t>koninkrijk</a:t>
            </a:r>
            <a:r>
              <a:rPr lang="en-US" sz="2000" dirty="0" smtClean="0">
                <a:solidFill>
                  <a:prstClr val="white"/>
                </a:solidFill>
              </a:rPr>
              <a:t> van Nederland</a:t>
            </a: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58" y="411510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9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>
                <a:solidFill>
                  <a:prstClr val="white"/>
                </a:solidFill>
              </a:rPr>
              <a:t>Gezinshervorming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Legale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immigranten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kunnen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hun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gezin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naar</a:t>
            </a:r>
            <a:r>
              <a:rPr lang="en-US" sz="2000" dirty="0" smtClean="0">
                <a:solidFill>
                  <a:prstClr val="white"/>
                </a:solidFill>
              </a:rPr>
              <a:t> Nederland </a:t>
            </a:r>
            <a:r>
              <a:rPr lang="en-US" sz="2000" dirty="0" err="1" smtClean="0">
                <a:solidFill>
                  <a:prstClr val="white"/>
                </a:solidFill>
              </a:rPr>
              <a:t>halen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Strenge</a:t>
            </a:r>
            <a:r>
              <a:rPr lang="en-US" sz="2000" dirty="0" smtClean="0">
                <a:solidFill>
                  <a:prstClr val="white"/>
                </a:solidFill>
              </a:rPr>
              <a:t> regels</a:t>
            </a:r>
            <a:r>
              <a:rPr lang="nl-NL" sz="2000" dirty="0" smtClean="0">
                <a:solidFill>
                  <a:prstClr val="white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Beide partners min 21 jaar zijn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Examen inburgering halen.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Partner </a:t>
            </a:r>
            <a:r>
              <a:rPr lang="nl-NL" sz="2000" smtClean="0">
                <a:solidFill>
                  <a:prstClr val="white"/>
                </a:solidFill>
              </a:rPr>
              <a:t>in Nederland moeten </a:t>
            </a:r>
            <a:r>
              <a:rPr lang="nl-NL" sz="2000" dirty="0" smtClean="0">
                <a:solidFill>
                  <a:prstClr val="white"/>
                </a:solidFill>
              </a:rPr>
              <a:t>het minimumloon aan inkomen hebben.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Kinderen alleen toegelaten onder de 18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1419622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4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prstClr val="white"/>
                </a:solidFill>
              </a:rPr>
              <a:t>Vluchtelingen</a:t>
            </a:r>
            <a:r>
              <a:rPr lang="nl-NL" sz="2000" dirty="0" smtClean="0">
                <a:solidFill>
                  <a:prstClr val="white"/>
                </a:solidFill>
              </a:rPr>
              <a:t>: mensen die in eigen land worden vervolgd vanwege geloof, politieke overtuiging of seksuele geaardheid. Of op de vlucht zijn voor oorlogsgeweld.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Vluchtelingen kunnen in een ander land </a:t>
            </a:r>
            <a:r>
              <a:rPr lang="nl-NL" sz="2000" u="sng" dirty="0" smtClean="0">
                <a:solidFill>
                  <a:prstClr val="white"/>
                </a:solidFill>
              </a:rPr>
              <a:t>asiel</a:t>
            </a:r>
            <a:r>
              <a:rPr lang="nl-NL" sz="2000" dirty="0" smtClean="0">
                <a:solidFill>
                  <a:prstClr val="white"/>
                </a:solidFill>
              </a:rPr>
              <a:t> aanvragen.</a:t>
            </a:r>
          </a:p>
          <a:p>
            <a:r>
              <a:rPr lang="en-US" sz="2000" dirty="0" err="1" smtClean="0">
                <a:solidFill>
                  <a:prstClr val="white"/>
                </a:solidFill>
              </a:rPr>
              <a:t>Als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ze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Identiteitspapieren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hebbn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Aannemelijk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maken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dat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terugsturen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gevaarlijk</a:t>
            </a:r>
            <a:r>
              <a:rPr lang="en-US" sz="2000" dirty="0" smtClean="0">
                <a:solidFill>
                  <a:prstClr val="white"/>
                </a:solidFill>
              </a:rPr>
              <a:t> is.</a:t>
            </a:r>
          </a:p>
          <a:p>
            <a:pPr lvl="2"/>
            <a:r>
              <a:rPr lang="nl-NL" dirty="0" smtClean="0"/>
              <a:t>Drie </a:t>
            </a:r>
            <a:r>
              <a:rPr lang="nl-NL" dirty="0"/>
              <a:t>argumenten voor</a:t>
            </a:r>
            <a:endParaRPr lang="nl-NL" sz="1600" dirty="0"/>
          </a:p>
          <a:p>
            <a:pPr lvl="2"/>
            <a:r>
              <a:rPr lang="nl-NL" dirty="0"/>
              <a:t>Drie argumenten tegen</a:t>
            </a:r>
            <a:endParaRPr lang="nl-NL" sz="1600" dirty="0"/>
          </a:p>
          <a:p>
            <a:pPr lvl="2"/>
            <a:r>
              <a:rPr lang="nl-NL" dirty="0"/>
              <a:t>Drie weerleggingen tegen je tegenargumenten</a:t>
            </a:r>
            <a:endParaRPr lang="nl-NL" sz="1600" dirty="0"/>
          </a:p>
          <a:p>
            <a:pPr lvl="2"/>
            <a:r>
              <a:rPr lang="nl-NL" dirty="0"/>
              <a:t>Conclusie</a:t>
            </a:r>
            <a:endParaRPr lang="nl-NL" sz="1600" dirty="0"/>
          </a:p>
          <a:p>
            <a:pPr lvl="4"/>
            <a:r>
              <a:rPr lang="nl-NL" dirty="0"/>
              <a:t>Totaal 1000 woorden</a:t>
            </a:r>
            <a:endParaRPr lang="nl-NL" sz="1600" dirty="0"/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59" y="128548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>
                <a:solidFill>
                  <a:prstClr val="white"/>
                </a:solidFill>
              </a:rPr>
              <a:t>6</a:t>
            </a:r>
            <a:r>
              <a:rPr lang="nl-NL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Botsende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culturen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grondrechten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Manieren waarop mensen omgaan met de culturele diversiteit in een pluriforme samenleving.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prstClr val="white"/>
                </a:solidFill>
              </a:rPr>
              <a:t>Segregatie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prstClr val="white"/>
                </a:solidFill>
              </a:rPr>
              <a:t>Assimilatie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prstClr val="white"/>
                </a:solidFill>
              </a:rPr>
              <a:t>Integratie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8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prstClr val="white"/>
                </a:solidFill>
              </a:rPr>
              <a:t>Segregatie</a:t>
            </a:r>
            <a:endParaRPr lang="en-US" sz="2000" dirty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Groepen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leven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niet</a:t>
            </a:r>
            <a:r>
              <a:rPr lang="en-US" sz="2000" dirty="0" smtClean="0">
                <a:solidFill>
                  <a:prstClr val="white"/>
                </a:solidFill>
              </a:rPr>
              <a:t> met, maar </a:t>
            </a:r>
            <a:r>
              <a:rPr lang="en-US" sz="2000" u="sng" dirty="0" err="1" smtClean="0">
                <a:solidFill>
                  <a:prstClr val="white"/>
                </a:solidFill>
              </a:rPr>
              <a:t>naast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elkaar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783357"/>
            <a:ext cx="864096" cy="753007"/>
          </a:xfrm>
          <a:prstGeom prst="rect">
            <a:avLst/>
          </a:prstGeom>
        </p:spPr>
      </p:pic>
      <p:pic>
        <p:nvPicPr>
          <p:cNvPr id="1026" name="Picture 2" descr="http://www.christenhistorici.nl/photoshow.php?id=1264&amp;type=thum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255" y="1706115"/>
            <a:ext cx="3109194" cy="283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anecrothers.net/politicalprof/wp-content/uploads/2013/05/segregation1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55" y="1992736"/>
            <a:ext cx="3448708" cy="228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7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74899"/>
            <a:ext cx="6463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Nature of Nurture?</a:t>
            </a:r>
            <a:endParaRPr lang="nl-NL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n op 1 in onze terugbliklijst: Bart Smit. De jaren &amp;#8216;50 wil nog steeds graag zijn speelgoedfolder terug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40518"/>
            <a:ext cx="3456384" cy="517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4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2. </a:t>
            </a:r>
            <a:r>
              <a:rPr lang="en-US" sz="2000" dirty="0" err="1" smtClean="0">
                <a:solidFill>
                  <a:prstClr val="white"/>
                </a:solidFill>
              </a:rPr>
              <a:t>Assimilatie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Bevolkingsgroep</a:t>
            </a:r>
            <a:r>
              <a:rPr lang="en-US" sz="2000" dirty="0" smtClean="0">
                <a:solidFill>
                  <a:prstClr val="white"/>
                </a:solidFill>
              </a:rPr>
              <a:t> past </a:t>
            </a:r>
            <a:r>
              <a:rPr lang="en-US" sz="2000" dirty="0" err="1" smtClean="0">
                <a:solidFill>
                  <a:prstClr val="white"/>
                </a:solidFill>
              </a:rPr>
              <a:t>zich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zo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volledig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aan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hun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oorspronkelijke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verdwijnt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vrijwel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volledig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783357"/>
            <a:ext cx="864096" cy="753007"/>
          </a:xfrm>
          <a:prstGeom prst="rect">
            <a:avLst/>
          </a:prstGeom>
        </p:spPr>
      </p:pic>
      <p:pic>
        <p:nvPicPr>
          <p:cNvPr id="2050" name="Picture 2" descr="http://static1.volkskrant.nl/static/photo/2012/9/5/9/20120601104911/media_xl_122607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17"/>
          <a:stretch/>
        </p:blipFill>
        <p:spPr bwMode="auto">
          <a:xfrm>
            <a:off x="2699792" y="1720074"/>
            <a:ext cx="4460118" cy="30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3. </a:t>
            </a:r>
            <a:r>
              <a:rPr lang="en-US" sz="2000" dirty="0" err="1" smtClean="0">
                <a:solidFill>
                  <a:prstClr val="white"/>
                </a:solidFill>
              </a:rPr>
              <a:t>Integratie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Bevolkingsgroep past zich aan maar behoudt belangrijke elementen van eigen cultuur.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783357"/>
            <a:ext cx="864096" cy="753007"/>
          </a:xfrm>
          <a:prstGeom prst="rect">
            <a:avLst/>
          </a:prstGeom>
        </p:spPr>
      </p:pic>
      <p:pic>
        <p:nvPicPr>
          <p:cNvPr id="3074" name="Picture 2" descr="http://www.kennislink.nl/upload/278406_962_1235559130474-markt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1713730"/>
            <a:ext cx="50482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87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“ </a:t>
            </a:r>
            <a:r>
              <a:rPr lang="en-US" sz="2000" dirty="0" err="1" smtClean="0">
                <a:solidFill>
                  <a:prstClr val="white"/>
                </a:solidFill>
              </a:rPr>
              <a:t>Liever</a:t>
            </a:r>
            <a:r>
              <a:rPr lang="en-US" sz="2000" dirty="0" smtClean="0">
                <a:solidFill>
                  <a:prstClr val="white"/>
                </a:solidFill>
              </a:rPr>
              <a:t> bidden </a:t>
            </a:r>
            <a:r>
              <a:rPr lang="en-US" sz="2000" dirty="0" err="1" smtClean="0">
                <a:solidFill>
                  <a:prstClr val="white"/>
                </a:solidFill>
              </a:rPr>
              <a:t>dan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vaccineren</a:t>
            </a:r>
            <a:r>
              <a:rPr lang="en-US" sz="2000" dirty="0" smtClean="0">
                <a:solidFill>
                  <a:prstClr val="white"/>
                </a:solidFill>
              </a:rPr>
              <a:t>” 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Hoe </a:t>
            </a:r>
            <a:r>
              <a:rPr lang="en-US" sz="2000" dirty="0" err="1" smtClean="0">
                <a:solidFill>
                  <a:prstClr val="white"/>
                </a:solidFill>
              </a:rPr>
              <a:t>gaan</a:t>
            </a:r>
            <a:r>
              <a:rPr lang="en-US" sz="2000" dirty="0" smtClean="0">
                <a:solidFill>
                  <a:prstClr val="white"/>
                </a:solidFill>
              </a:rPr>
              <a:t> we </a:t>
            </a:r>
            <a:r>
              <a:rPr lang="en-US" sz="2000" dirty="0" err="1" smtClean="0">
                <a:solidFill>
                  <a:prstClr val="white"/>
                </a:solidFill>
              </a:rPr>
              <a:t>om</a:t>
            </a:r>
            <a:r>
              <a:rPr lang="en-US" sz="2000" dirty="0" smtClean="0">
                <a:solidFill>
                  <a:prstClr val="white"/>
                </a:solidFill>
              </a:rPr>
              <a:t> met </a:t>
            </a:r>
            <a:r>
              <a:rPr lang="en-US" sz="2000" dirty="0" err="1" smtClean="0">
                <a:solidFill>
                  <a:prstClr val="white"/>
                </a:solidFill>
              </a:rPr>
              <a:t>cultuurverschillen</a:t>
            </a:r>
            <a:r>
              <a:rPr lang="en-US" sz="2000" dirty="0">
                <a:solidFill>
                  <a:prstClr val="white"/>
                </a:solidFill>
              </a:rPr>
              <a:t>?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1026" name="Picture 2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34811" r="44925" b="35043"/>
          <a:stretch/>
        </p:blipFill>
        <p:spPr bwMode="auto">
          <a:xfrm>
            <a:off x="2524319" y="1059582"/>
            <a:ext cx="5200806" cy="2940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33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Hoe kunnen cultuurverschillen tot conflicten leiden?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Welke strategieën kan de overheid hierbij hanteren?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We bekijken cultuurverschillen vanuit vier onderwerpen: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Religieuze vrijheid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Emancipatie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Huwelijk en seks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Vrijheid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Meningsuiting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2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Religieuze vrijheid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Botsing tussen regels streng gelovigen en dominante cultuur.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Bijv. niet inenten kinderen bij streng Christenen.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Emancipatie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In Nederland: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Gelijkberechtiging</a:t>
            </a:r>
            <a:r>
              <a:rPr lang="nl-NL" sz="2000" dirty="0" smtClean="0">
                <a:solidFill>
                  <a:prstClr val="white"/>
                </a:solidFill>
              </a:rPr>
              <a:t> voor vrouwen en homoseksuelen.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Sommige culturen in Nederland staan hier negatief tegenover: de SGP (Gereformeerden) en moslims.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3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Huwelijk en Seks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Veel culturen: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Strenge regels over relaties, huwelijk en seks.  Ouders bemoeien zich met partnerkeuze.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Nederlandse cultuur is daarin vrijer. Voor jonge </a:t>
            </a:r>
            <a:r>
              <a:rPr lang="nl-NL" sz="2000" u="sng" dirty="0" smtClean="0">
                <a:solidFill>
                  <a:prstClr val="white"/>
                </a:solidFill>
              </a:rPr>
              <a:t>tweede generatie</a:t>
            </a:r>
            <a:r>
              <a:rPr lang="nl-NL" sz="2000" dirty="0" smtClean="0">
                <a:solidFill>
                  <a:prstClr val="white"/>
                </a:solidFill>
              </a:rPr>
              <a:t> allochtonen is het daarom soms lastig kiezen tussen verschillende culturen.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76" y="192367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8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Vrijheid van meningsuiting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In Nederland: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Artikel 7 van de grondwet zorgt voor </a:t>
            </a:r>
            <a:r>
              <a:rPr lang="nl-NL" sz="2000" u="sng" dirty="0" smtClean="0">
                <a:solidFill>
                  <a:prstClr val="white"/>
                </a:solidFill>
              </a:rPr>
              <a:t>vrijheid van meningsuiting</a:t>
            </a:r>
            <a:r>
              <a:rPr lang="nl-NL" sz="2000" dirty="0" smtClean="0">
                <a:solidFill>
                  <a:prstClr val="white"/>
                </a:solidFill>
              </a:rPr>
              <a:t>, zolang je daarbij je aan de wet houdt.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Binnen een democratie is het normaal dat media en politici de grenzen hiervan opzoeken. Sommige culturen en religies zijn tegen van vrijheid van meningsuiting. D</a:t>
            </a:r>
            <a:endParaRPr lang="nl-NL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08" y="2429821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Wat kan de overheid doen met cultuurverschillen?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Dulden</a:t>
            </a:r>
            <a:r>
              <a:rPr lang="nl-NL" sz="2000" dirty="0" smtClean="0">
                <a:solidFill>
                  <a:prstClr val="white"/>
                </a:solidFill>
              </a:rPr>
              <a:t>: accepteren, anderen vrijheid gunnen.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Confronteren en beslechten</a:t>
            </a:r>
            <a:r>
              <a:rPr lang="nl-NL" sz="2000" dirty="0" smtClean="0">
                <a:solidFill>
                  <a:prstClr val="white"/>
                </a:solidFill>
              </a:rPr>
              <a:t>: mensen aanspreken op hun gedrag met het doel dat ze veranderen.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Verbieden en handhaven</a:t>
            </a:r>
            <a:r>
              <a:rPr lang="nl-NL" sz="2000" dirty="0" smtClean="0">
                <a:solidFill>
                  <a:prstClr val="white"/>
                </a:solidFill>
              </a:rPr>
              <a:t>: afwijkend gedrag bestraffen.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151" y="2607803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7. </a:t>
            </a:r>
            <a:r>
              <a:rPr lang="en-US" sz="2000" dirty="0" err="1" smtClean="0">
                <a:solidFill>
                  <a:prstClr val="white"/>
                </a:solidFill>
              </a:rPr>
              <a:t>Sociale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Cohesie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1760" y="87303"/>
            <a:ext cx="6463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Nature of Nurture?</a:t>
            </a:r>
            <a:endParaRPr lang="nl-NL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5.media.tumblr.com/aca49bb4815987be4dfa408bab2daa4f/tumblr_mvoynm1uLa1s71tbxo1_12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3"/>
          <a:stretch/>
        </p:blipFill>
        <p:spPr bwMode="auto">
          <a:xfrm>
            <a:off x="-612576" y="-2612826"/>
            <a:ext cx="9874001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96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Sociale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Cohesie</a:t>
            </a:r>
            <a:r>
              <a:rPr lang="en-US" sz="2000" dirty="0" smtClean="0">
                <a:solidFill>
                  <a:prstClr val="white"/>
                </a:solidFill>
              </a:rPr>
              <a:t>: de mate </a:t>
            </a:r>
            <a:r>
              <a:rPr lang="en-US" sz="2000" dirty="0" err="1" smtClean="0">
                <a:solidFill>
                  <a:prstClr val="white"/>
                </a:solidFill>
              </a:rPr>
              <a:t>waarin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 met </a:t>
            </a:r>
            <a:r>
              <a:rPr lang="en-US" sz="2000" dirty="0" err="1" smtClean="0">
                <a:solidFill>
                  <a:prstClr val="white"/>
                </a:solidFill>
              </a:rPr>
              <a:t>elkaar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hebben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Daar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veel</a:t>
            </a:r>
            <a:r>
              <a:rPr lang="en-US" sz="2000" dirty="0" smtClean="0">
                <a:solidFill>
                  <a:prstClr val="white"/>
                </a:solidFill>
              </a:rPr>
              <a:t> of </a:t>
            </a:r>
            <a:r>
              <a:rPr lang="en-US" sz="2000" dirty="0" err="1" smtClean="0">
                <a:solidFill>
                  <a:prstClr val="white"/>
                </a:solidFill>
              </a:rPr>
              <a:t>weinig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74" y="37958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9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Verschillende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soorten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Affectieve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Economische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Cognitieve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Politieke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Lopen</a:t>
            </a:r>
            <a:r>
              <a:rPr lang="en-US" sz="2000" dirty="0" smtClean="0">
                <a:solidFill>
                  <a:prstClr val="white"/>
                </a:solidFill>
              </a:rPr>
              <a:t> constant door </a:t>
            </a:r>
            <a:r>
              <a:rPr lang="en-US" sz="2000" dirty="0" err="1" smtClean="0">
                <a:solidFill>
                  <a:prstClr val="white"/>
                </a:solidFill>
              </a:rPr>
              <a:t>elkaar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heen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Affectieve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Emotionele</a:t>
            </a:r>
            <a:r>
              <a:rPr lang="en-US" sz="2000" dirty="0" smtClean="0">
                <a:solidFill>
                  <a:prstClr val="white"/>
                </a:solidFill>
              </a:rPr>
              <a:t> band </a:t>
            </a:r>
            <a:r>
              <a:rPr lang="en-US" sz="2000" dirty="0" err="1" smtClean="0">
                <a:solidFill>
                  <a:prstClr val="white"/>
                </a:solidFill>
              </a:rPr>
              <a:t>tussen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vriendengroep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sportclub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kerkgemeenschap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De </a:t>
            </a:r>
            <a:r>
              <a:rPr lang="en-US" sz="2000" dirty="0" err="1" smtClean="0">
                <a:solidFill>
                  <a:prstClr val="white"/>
                </a:solidFill>
              </a:rPr>
              <a:t>affectieve</a:t>
            </a:r>
            <a:r>
              <a:rPr lang="en-US" sz="2000" dirty="0" smtClean="0">
                <a:solidFill>
                  <a:prstClr val="white"/>
                </a:solidFill>
              </a:rPr>
              <a:t> binding </a:t>
            </a:r>
            <a:r>
              <a:rPr lang="en-US" sz="2000" dirty="0" err="1" smtClean="0">
                <a:solidFill>
                  <a:prstClr val="white"/>
                </a:solidFill>
              </a:rPr>
              <a:t>kan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zowel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positief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negatief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Kan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ook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leiden</a:t>
            </a:r>
            <a:r>
              <a:rPr lang="en-US" sz="2000" dirty="0" smtClean="0">
                <a:solidFill>
                  <a:prstClr val="white"/>
                </a:solidFill>
              </a:rPr>
              <a:t> tot </a:t>
            </a:r>
            <a:r>
              <a:rPr lang="en-US" sz="2000" dirty="0" err="1" smtClean="0">
                <a:solidFill>
                  <a:prstClr val="white"/>
                </a:solidFill>
              </a:rPr>
              <a:t>wij-zij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denken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9" y="156363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7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Economische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Financiele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afhankelijkheid</a:t>
            </a:r>
            <a:r>
              <a:rPr lang="en-US" sz="2000" dirty="0" smtClean="0">
                <a:solidFill>
                  <a:prstClr val="white"/>
                </a:solidFill>
              </a:rPr>
              <a:t>. Via </a:t>
            </a:r>
            <a:r>
              <a:rPr lang="en-US" sz="2000" dirty="0" err="1" smtClean="0">
                <a:solidFill>
                  <a:prstClr val="white"/>
                </a:solidFill>
              </a:rPr>
              <a:t>werk</a:t>
            </a:r>
            <a:r>
              <a:rPr lang="en-US" sz="2000" dirty="0" smtClean="0">
                <a:solidFill>
                  <a:prstClr val="white"/>
                </a:solidFill>
              </a:rPr>
              <a:t> maar </a:t>
            </a:r>
            <a:r>
              <a:rPr lang="en-US" sz="2000" dirty="0" err="1" smtClean="0">
                <a:solidFill>
                  <a:prstClr val="white"/>
                </a:solidFill>
              </a:rPr>
              <a:t>ook</a:t>
            </a:r>
            <a:r>
              <a:rPr lang="en-US" sz="2000" dirty="0" smtClean="0">
                <a:solidFill>
                  <a:prstClr val="white"/>
                </a:solidFill>
              </a:rPr>
              <a:t> via het </a:t>
            </a:r>
            <a:r>
              <a:rPr lang="en-US" sz="2000" dirty="0" err="1" smtClean="0">
                <a:solidFill>
                  <a:prstClr val="white"/>
                </a:solidFill>
              </a:rPr>
              <a:t>uitgeven</a:t>
            </a:r>
            <a:r>
              <a:rPr lang="en-US" sz="2000" dirty="0" smtClean="0">
                <a:solidFill>
                  <a:prstClr val="white"/>
                </a:solidFill>
              </a:rPr>
              <a:t> van geld.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Deze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ook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geglobaliseerd</a:t>
            </a:r>
            <a:r>
              <a:rPr lang="en-US" sz="2000" dirty="0" smtClean="0">
                <a:solidFill>
                  <a:prstClr val="white"/>
                </a:solidFill>
              </a:rPr>
              <a:t>. Over de </a:t>
            </a:r>
            <a:r>
              <a:rPr lang="en-US" sz="2000" dirty="0" err="1" smtClean="0">
                <a:solidFill>
                  <a:prstClr val="white"/>
                </a:solidFill>
              </a:rPr>
              <a:t>hele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9" y="156363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8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Cognitieve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Overdragen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kennis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scholing</a:t>
            </a:r>
            <a:r>
              <a:rPr lang="en-US" sz="2000" dirty="0" smtClean="0">
                <a:solidFill>
                  <a:prstClr val="white"/>
                </a:solidFill>
              </a:rPr>
              <a:t>, internet, </a:t>
            </a:r>
            <a:r>
              <a:rPr lang="en-US" sz="2000" dirty="0" err="1" smtClean="0">
                <a:solidFill>
                  <a:prstClr val="white"/>
                </a:solidFill>
              </a:rPr>
              <a:t>gezin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Historische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kennis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sociale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cohesie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bieden</a:t>
            </a:r>
            <a:r>
              <a:rPr lang="en-US" sz="2000" dirty="0" smtClean="0">
                <a:solidFill>
                  <a:prstClr val="white"/>
                </a:solidFill>
              </a:rPr>
              <a:t>: het </a:t>
            </a:r>
            <a:r>
              <a:rPr lang="en-US" sz="2000" dirty="0" err="1" smtClean="0">
                <a:solidFill>
                  <a:prstClr val="white"/>
                </a:solidFill>
              </a:rPr>
              <a:t>gevoel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gedeelde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geschiedenis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u="sng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9" y="156363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Politieke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Machtsverhouding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afhankelijkheid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overheid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politie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pensioenen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Sociaal</a:t>
            </a:r>
            <a:r>
              <a:rPr lang="en-US" sz="2000" u="sng" dirty="0" smtClean="0">
                <a:solidFill>
                  <a:prstClr val="white"/>
                </a:solidFill>
              </a:rPr>
              <a:t> contract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overeenstemming</a:t>
            </a:r>
            <a:r>
              <a:rPr lang="en-US" sz="2000" dirty="0" smtClean="0">
                <a:solidFill>
                  <a:prstClr val="white"/>
                </a:solidFill>
              </a:rPr>
              <a:t> over de regels die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iedereen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gelden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9" y="156363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8. De </a:t>
            </a:r>
            <a:r>
              <a:rPr lang="en-US" sz="2000" dirty="0" err="1" smtClean="0">
                <a:solidFill>
                  <a:prstClr val="white"/>
                </a:solidFill>
              </a:rPr>
              <a:t>toekomst</a:t>
            </a:r>
            <a:r>
              <a:rPr lang="en-US" sz="2000" dirty="0" smtClean="0">
                <a:solidFill>
                  <a:prstClr val="white"/>
                </a:solidFill>
              </a:rPr>
              <a:t> van de </a:t>
            </a:r>
            <a:r>
              <a:rPr lang="en-US" sz="2000" dirty="0" err="1" smtClean="0">
                <a:solidFill>
                  <a:prstClr val="white"/>
                </a:solidFill>
              </a:rPr>
              <a:t>pluriforme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samenleving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352139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>
                <a:solidFill>
                  <a:prstClr val="white"/>
                </a:solidFill>
              </a:rPr>
              <a:t>Moeten</a:t>
            </a:r>
            <a:r>
              <a:rPr lang="en-US" sz="2000" dirty="0">
                <a:solidFill>
                  <a:prstClr val="white"/>
                </a:solidFill>
              </a:rPr>
              <a:t> de </a:t>
            </a:r>
            <a:r>
              <a:rPr lang="en-US" sz="2000" dirty="0" err="1">
                <a:solidFill>
                  <a:prstClr val="white"/>
                </a:solidFill>
              </a:rPr>
              <a:t>grenzen</a:t>
            </a:r>
            <a:r>
              <a:rPr lang="en-US" sz="2000" dirty="0">
                <a:solidFill>
                  <a:prstClr val="white"/>
                </a:solidFill>
              </a:rPr>
              <a:t> open </a:t>
            </a:r>
            <a:r>
              <a:rPr lang="en-US" sz="2000" dirty="0" err="1">
                <a:solidFill>
                  <a:prstClr val="white"/>
                </a:solidFill>
              </a:rPr>
              <a:t>blijven</a:t>
            </a:r>
            <a:r>
              <a:rPr lang="en-US" sz="2000" dirty="0">
                <a:solidFill>
                  <a:prstClr val="white"/>
                </a:solidFill>
              </a:rPr>
              <a:t> of </a:t>
            </a:r>
            <a:r>
              <a:rPr lang="en-US" sz="2000" dirty="0" err="1">
                <a:solidFill>
                  <a:prstClr val="white"/>
                </a:solidFill>
              </a:rPr>
              <a:t>dicht</a:t>
            </a:r>
            <a:r>
              <a:rPr lang="en-US" sz="2000" dirty="0">
                <a:solidFill>
                  <a:prstClr val="white"/>
                </a:solidFill>
              </a:rPr>
              <a:t>?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>
                <a:solidFill>
                  <a:prstClr val="white"/>
                </a:solidFill>
              </a:rPr>
              <a:t>Moeten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cultuurverschillen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worden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afgeremd</a:t>
            </a:r>
            <a:r>
              <a:rPr lang="en-US" sz="2000" dirty="0">
                <a:solidFill>
                  <a:prstClr val="white"/>
                </a:solidFill>
              </a:rPr>
              <a:t> of </a:t>
            </a:r>
            <a:r>
              <a:rPr lang="en-US" sz="2000" dirty="0" err="1">
                <a:solidFill>
                  <a:prstClr val="white"/>
                </a:solidFill>
              </a:rPr>
              <a:t>toegejuicht</a:t>
            </a:r>
            <a:r>
              <a:rPr lang="en-US" sz="2000" dirty="0">
                <a:solidFill>
                  <a:prstClr val="white"/>
                </a:solidFill>
              </a:rPr>
              <a:t>?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352139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1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8.1 </a:t>
            </a:r>
            <a:r>
              <a:rPr lang="en-US" sz="2000" dirty="0" err="1" smtClean="0">
                <a:solidFill>
                  <a:prstClr val="white"/>
                </a:solidFill>
              </a:rPr>
              <a:t>Moeten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grenzen</a:t>
            </a:r>
            <a:r>
              <a:rPr lang="en-US" sz="2000" dirty="0" smtClean="0">
                <a:solidFill>
                  <a:prstClr val="white"/>
                </a:solidFill>
              </a:rPr>
              <a:t> open </a:t>
            </a:r>
            <a:r>
              <a:rPr lang="en-US" sz="2000" dirty="0" err="1" smtClean="0">
                <a:solidFill>
                  <a:prstClr val="white"/>
                </a:solidFill>
              </a:rPr>
              <a:t>blijven</a:t>
            </a:r>
            <a:r>
              <a:rPr lang="en-US" sz="2000" dirty="0" smtClean="0">
                <a:solidFill>
                  <a:prstClr val="white"/>
                </a:solidFill>
              </a:rPr>
              <a:t> of </a:t>
            </a:r>
            <a:r>
              <a:rPr lang="en-US" sz="2000" dirty="0" err="1" smtClean="0">
                <a:solidFill>
                  <a:prstClr val="white"/>
                </a:solidFill>
              </a:rPr>
              <a:t>dicht</a:t>
            </a:r>
            <a:r>
              <a:rPr lang="en-US" sz="2000" dirty="0" smtClean="0">
                <a:solidFill>
                  <a:prstClr val="white"/>
                </a:solidFill>
              </a:rPr>
              <a:t>?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Sinds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enkele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jaren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restrictief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toelatingsbeleid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niemand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komt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binnen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tenzij</a:t>
            </a:r>
            <a:r>
              <a:rPr lang="en-US" sz="2000" dirty="0" smtClean="0">
                <a:solidFill>
                  <a:prstClr val="white"/>
                </a:solidFill>
              </a:rPr>
              <a:t> die </a:t>
            </a:r>
            <a:r>
              <a:rPr lang="en-US" sz="2000" dirty="0" err="1" smtClean="0">
                <a:solidFill>
                  <a:prstClr val="white"/>
                </a:solidFill>
              </a:rPr>
              <a:t>aan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bepaalde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eisen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voldoet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Die </a:t>
            </a:r>
            <a:r>
              <a:rPr lang="en-US" sz="2000" dirty="0" err="1" smtClean="0">
                <a:solidFill>
                  <a:prstClr val="white"/>
                </a:solidFill>
              </a:rPr>
              <a:t>eisen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komen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internationale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verdragen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469" y="2437133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1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Door Nederland </a:t>
            </a:r>
            <a:r>
              <a:rPr lang="en-US" sz="2000" dirty="0" err="1" smtClean="0">
                <a:solidFill>
                  <a:prstClr val="white"/>
                </a:solidFill>
              </a:rPr>
              <a:t>ondertekende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verdragen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1948: </a:t>
            </a:r>
            <a:r>
              <a:rPr lang="en-US" sz="2000" dirty="0" err="1" smtClean="0">
                <a:solidFill>
                  <a:prstClr val="white"/>
                </a:solidFill>
              </a:rPr>
              <a:t>Universele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verklaring</a:t>
            </a:r>
            <a:r>
              <a:rPr lang="en-US" sz="2000" dirty="0" smtClean="0">
                <a:solidFill>
                  <a:prstClr val="white"/>
                </a:solidFill>
              </a:rPr>
              <a:t> van de </a:t>
            </a:r>
            <a:r>
              <a:rPr lang="en-US" sz="2000" dirty="0" err="1" smtClean="0">
                <a:solidFill>
                  <a:prstClr val="white"/>
                </a:solidFill>
              </a:rPr>
              <a:t>Rechten</a:t>
            </a:r>
            <a:r>
              <a:rPr lang="en-US" sz="2000" dirty="0" smtClean="0">
                <a:solidFill>
                  <a:prstClr val="white"/>
                </a:solidFill>
              </a:rPr>
              <a:t> van de </a:t>
            </a:r>
            <a:r>
              <a:rPr lang="en-US" sz="2000" dirty="0" err="1" smtClean="0">
                <a:solidFill>
                  <a:prstClr val="white"/>
                </a:solidFill>
              </a:rPr>
              <a:t>mens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Verbod</a:t>
            </a:r>
            <a:r>
              <a:rPr lang="en-US" sz="2000" dirty="0" smtClean="0">
                <a:solidFill>
                  <a:prstClr val="white"/>
                </a:solidFill>
              </a:rPr>
              <a:t> op </a:t>
            </a:r>
            <a:r>
              <a:rPr lang="en-US" sz="2000" dirty="0" err="1" smtClean="0">
                <a:solidFill>
                  <a:prstClr val="white"/>
                </a:solidFill>
              </a:rPr>
              <a:t>discriminatie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1950 </a:t>
            </a:r>
            <a:r>
              <a:rPr lang="en-US" sz="2000" dirty="0" err="1" smtClean="0">
                <a:solidFill>
                  <a:prstClr val="white"/>
                </a:solidFill>
              </a:rPr>
              <a:t>Europees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verdrag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rechten</a:t>
            </a:r>
            <a:r>
              <a:rPr lang="en-US" sz="2000" dirty="0" smtClean="0">
                <a:solidFill>
                  <a:prstClr val="white"/>
                </a:solidFill>
              </a:rPr>
              <a:t> van de </a:t>
            </a:r>
            <a:r>
              <a:rPr lang="en-US" sz="2000" dirty="0" err="1" smtClean="0">
                <a:solidFill>
                  <a:prstClr val="white"/>
                </a:solidFill>
              </a:rPr>
              <a:t>mens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Recht</a:t>
            </a:r>
            <a:r>
              <a:rPr lang="en-US" sz="2000" dirty="0" smtClean="0">
                <a:solidFill>
                  <a:prstClr val="white"/>
                </a:solidFill>
              </a:rPr>
              <a:t> op </a:t>
            </a:r>
            <a:r>
              <a:rPr lang="en-US" sz="2000" dirty="0" err="1" smtClean="0">
                <a:solidFill>
                  <a:prstClr val="white"/>
                </a:solidFill>
              </a:rPr>
              <a:t>gezinshereniging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1951 VN </a:t>
            </a:r>
            <a:r>
              <a:rPr lang="en-US" sz="2000" dirty="0" err="1" smtClean="0">
                <a:solidFill>
                  <a:prstClr val="white"/>
                </a:solidFill>
              </a:rPr>
              <a:t>Vluchtelingenverdrag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Asielrecht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en </a:t>
            </a:r>
            <a:r>
              <a:rPr lang="en-US" sz="2000" dirty="0" err="1" smtClean="0">
                <a:solidFill>
                  <a:prstClr val="white"/>
                </a:solidFill>
              </a:rPr>
              <a:t>definitie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vluchtelingen</a:t>
            </a:r>
            <a:r>
              <a:rPr lang="en-US" sz="2000" dirty="0" smtClean="0">
                <a:solidFill>
                  <a:prstClr val="white"/>
                </a:solidFill>
              </a:rPr>
              <a:t>/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1992 </a:t>
            </a:r>
            <a:r>
              <a:rPr lang="en-US" sz="2000" dirty="0" err="1" smtClean="0">
                <a:solidFill>
                  <a:prstClr val="white"/>
                </a:solidFill>
              </a:rPr>
              <a:t>Verdrag</a:t>
            </a:r>
            <a:r>
              <a:rPr lang="en-US" sz="2000" dirty="0" smtClean="0">
                <a:solidFill>
                  <a:prstClr val="white"/>
                </a:solidFill>
              </a:rPr>
              <a:t> van Maastricht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Vrij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verkeer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personen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goederen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binnen</a:t>
            </a:r>
            <a:r>
              <a:rPr lang="en-US" sz="2000" dirty="0" smtClean="0">
                <a:solidFill>
                  <a:prstClr val="white"/>
                </a:solidFill>
              </a:rPr>
              <a:t> EU.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49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Cultuurkenmerken</a:t>
            </a:r>
            <a:r>
              <a:rPr lang="nl-NL" sz="2000" dirty="0" smtClean="0">
                <a:solidFill>
                  <a:prstClr val="white"/>
                </a:solidFill>
              </a:rPr>
              <a:t>: kenmerken waardoor culturen zich onderscheiden.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Bepaalde Normen en Waarden. Gewoontes, kunst, sport, symbolen en feesttradities.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99" y="2590497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lifestyleagent.nl/wp-content/uploads/cache/23042009-carnav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2427734"/>
            <a:ext cx="386833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59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Conclusie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grenzen</a:t>
            </a:r>
            <a:r>
              <a:rPr lang="en-US" sz="2000" dirty="0" smtClean="0">
                <a:solidFill>
                  <a:prstClr val="white"/>
                </a:solidFill>
              </a:rPr>
              <a:t> open of </a:t>
            </a:r>
            <a:r>
              <a:rPr lang="en-US" sz="2000" dirty="0" err="1" smtClean="0">
                <a:solidFill>
                  <a:prstClr val="white"/>
                </a:solidFill>
              </a:rPr>
              <a:t>dicht</a:t>
            </a:r>
            <a:r>
              <a:rPr lang="en-US" sz="2000" dirty="0" smtClean="0">
                <a:solidFill>
                  <a:prstClr val="white"/>
                </a:solidFill>
              </a:rPr>
              <a:t>?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Conclusie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grenzen</a:t>
            </a:r>
            <a:r>
              <a:rPr lang="en-US" sz="2000" dirty="0" smtClean="0">
                <a:solidFill>
                  <a:prstClr val="white"/>
                </a:solidFill>
              </a:rPr>
              <a:t> open of </a:t>
            </a:r>
            <a:r>
              <a:rPr lang="en-US" sz="2000" dirty="0" err="1" smtClean="0">
                <a:solidFill>
                  <a:prstClr val="white"/>
                </a:solidFill>
              </a:rPr>
              <a:t>dicht</a:t>
            </a:r>
            <a:r>
              <a:rPr lang="en-US" sz="2000" dirty="0" smtClean="0">
                <a:solidFill>
                  <a:prstClr val="white"/>
                </a:solidFill>
              </a:rPr>
              <a:t>?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Nederland heeft door internationale verdragen weinig zeggenschap hierover. 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Bovendien kan migratie de </a:t>
            </a:r>
            <a:r>
              <a:rPr lang="en-US" sz="2000" u="sng" dirty="0" smtClean="0">
                <a:solidFill>
                  <a:prstClr val="white"/>
                </a:solidFill>
              </a:rPr>
              <a:t>vergrijzing</a:t>
            </a:r>
            <a:r>
              <a:rPr lang="en-US" sz="2000" dirty="0" smtClean="0">
                <a:solidFill>
                  <a:prstClr val="white"/>
                </a:solidFill>
              </a:rPr>
              <a:t> opvangen.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Cultuurverschillen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Uiteenlopende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ideeen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1026" name="Picture 2" descr="http://www.refdag.nl/polopoly_fs/bumaboek_3_1_667270!image/369411217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32" y="1398070"/>
            <a:ext cx="5621656" cy="37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6444208" y="1851670"/>
            <a:ext cx="2699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Vrijheid</a:t>
            </a:r>
            <a:r>
              <a:rPr lang="en-US" dirty="0" smtClean="0">
                <a:solidFill>
                  <a:schemeClr val="bg1"/>
                </a:solidFill>
              </a:rPr>
              <a:t> van </a:t>
            </a:r>
            <a:r>
              <a:rPr lang="en-US" dirty="0" err="1" smtClean="0">
                <a:solidFill>
                  <a:schemeClr val="bg1"/>
                </a:solidFill>
              </a:rPr>
              <a:t>Godsdienst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u="sng" dirty="0" err="1" smtClean="0">
                <a:solidFill>
                  <a:schemeClr val="bg1"/>
                </a:solidFill>
              </a:rPr>
              <a:t>Ritsmodel</a:t>
            </a:r>
            <a:r>
              <a:rPr lang="en-US" u="sng" dirty="0" smtClean="0">
                <a:solidFill>
                  <a:schemeClr val="bg1"/>
                </a:solidFill>
              </a:rPr>
              <a:t>: </a:t>
            </a:r>
            <a:r>
              <a:rPr lang="en-US" dirty="0" err="1" smtClean="0">
                <a:solidFill>
                  <a:schemeClr val="bg1"/>
                </a:solidFill>
              </a:rPr>
              <a:t>andere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culturen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moeten</a:t>
            </a:r>
            <a:r>
              <a:rPr lang="en-US" dirty="0" smtClean="0">
                <a:solidFill>
                  <a:schemeClr val="bg1"/>
                </a:solidFill>
              </a:rPr>
              <a:t> in de </a:t>
            </a:r>
            <a:r>
              <a:rPr lang="en-US" dirty="0" err="1" smtClean="0">
                <a:solidFill>
                  <a:schemeClr val="bg1"/>
                </a:solidFill>
              </a:rPr>
              <a:t>Nederlandse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ritsen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439236" y="1466856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Christendemocraten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7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2050" name="Picture 2" descr="http://static.tumblr.com/5kfexlt/nfmmajjh6/pechtold_421428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" y="1466856"/>
            <a:ext cx="4138512" cy="259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93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416932" y="259092"/>
            <a:ext cx="619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Cultuurverschillen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4572000" y="1051357"/>
            <a:ext cx="4037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u="sng" dirty="0" smtClean="0">
                <a:solidFill>
                  <a:schemeClr val="bg1"/>
                </a:solidFill>
              </a:rPr>
              <a:t>Eigen </a:t>
            </a:r>
            <a:r>
              <a:rPr lang="en-US" u="sng" dirty="0" err="1" smtClean="0">
                <a:solidFill>
                  <a:schemeClr val="bg1"/>
                </a:solidFill>
              </a:rPr>
              <a:t>verantwoordelijkheid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ook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voor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nieuwkomers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Klassieke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grondrechten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staan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voorop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447211" y="1033445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Liberalisme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://verkiezing2012.nl/wp-content/uploads/2012/08/Mark-Rutt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29676"/>
            <a:ext cx="4457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0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94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416932" y="259092"/>
            <a:ext cx="6192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Rechts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Populisme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4572000" y="1051357"/>
            <a:ext cx="403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Migratie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als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bedreiging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u="sng" dirty="0" err="1" smtClean="0">
                <a:solidFill>
                  <a:schemeClr val="bg1"/>
                </a:solidFill>
              </a:rPr>
              <a:t>Integratieplicht</a:t>
            </a:r>
            <a:r>
              <a:rPr lang="en-US" u="sng" dirty="0" smtClean="0">
                <a:solidFill>
                  <a:schemeClr val="bg1"/>
                </a:solidFill>
              </a:rPr>
              <a:t>.</a:t>
            </a:r>
            <a:endParaRPr lang="nl-NL" u="sng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447211" y="1033445"/>
            <a:ext cx="185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Rechts-Populisme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www.hbvl.be/ahimgpath/assets_img_gvl/2010/10/27/1652665/geert-wilders-krijgt-eigen-tijdschrift-id1426727-1000x800-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93301"/>
            <a:ext cx="4214499" cy="28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44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95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416932" y="259092"/>
            <a:ext cx="6192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4572000" y="1051357"/>
            <a:ext cx="4037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Samenleving</a:t>
            </a:r>
            <a:r>
              <a:rPr lang="en-US" dirty="0" smtClean="0">
                <a:solidFill>
                  <a:schemeClr val="bg1"/>
                </a:solidFill>
              </a:rPr>
              <a:t> met </a:t>
            </a:r>
            <a:r>
              <a:rPr lang="en-US" u="sng" dirty="0" err="1" smtClean="0">
                <a:solidFill>
                  <a:schemeClr val="bg1"/>
                </a:solidFill>
              </a:rPr>
              <a:t>gelijke</a:t>
            </a:r>
            <a:r>
              <a:rPr lang="en-US" u="sng" dirty="0" smtClean="0">
                <a:solidFill>
                  <a:schemeClr val="bg1"/>
                </a:solidFill>
              </a:rPr>
              <a:t> </a:t>
            </a:r>
            <a:r>
              <a:rPr lang="en-US" u="sng" dirty="0" err="1" smtClean="0">
                <a:solidFill>
                  <a:schemeClr val="bg1"/>
                </a:solidFill>
              </a:rPr>
              <a:t>kansen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Partijen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verschillen</a:t>
            </a:r>
            <a:r>
              <a:rPr lang="en-US" dirty="0" smtClean="0">
                <a:solidFill>
                  <a:schemeClr val="bg1"/>
                </a:solidFill>
              </a:rPr>
              <a:t> van </a:t>
            </a:r>
            <a:r>
              <a:rPr lang="en-US" dirty="0" err="1" smtClean="0">
                <a:solidFill>
                  <a:schemeClr val="bg1"/>
                </a:solidFill>
              </a:rPr>
              <a:t>mening</a:t>
            </a:r>
            <a:r>
              <a:rPr lang="en-US" dirty="0" smtClean="0">
                <a:solidFill>
                  <a:schemeClr val="bg1"/>
                </a:solidFill>
              </a:rPr>
              <a:t> over </a:t>
            </a:r>
            <a:r>
              <a:rPr lang="en-US" dirty="0" err="1" smtClean="0">
                <a:solidFill>
                  <a:schemeClr val="bg1"/>
                </a:solidFill>
              </a:rPr>
              <a:t>cultuur</a:t>
            </a:r>
            <a:r>
              <a:rPr lang="en-US" dirty="0" smtClean="0">
                <a:solidFill>
                  <a:schemeClr val="bg1"/>
                </a:solidFill>
              </a:rPr>
              <a:t> en </a:t>
            </a:r>
            <a:r>
              <a:rPr lang="en-US" dirty="0" err="1" smtClean="0">
                <a:solidFill>
                  <a:schemeClr val="bg1"/>
                </a:solidFill>
              </a:rPr>
              <a:t>integratie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447211" y="1033445"/>
            <a:ext cx="19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Sociaal-democratie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www.metronieuws.nl/_internal/gxml!0/r0dc21o2f3vste5s7ezej9x3a10rp3w$hgmbx18u0gpluyjpeatmo0r2jn1p85d/bram-van-ojik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" r="15672"/>
          <a:stretch/>
        </p:blipFill>
        <p:spPr bwMode="auto">
          <a:xfrm>
            <a:off x="5346220" y="2414397"/>
            <a:ext cx="3793402" cy="261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uni-muenster.de/imperia/md/images/niederlandenet/politik/ample/samsom_spekma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6"/>
          <a:stretch/>
        </p:blipFill>
        <p:spPr bwMode="auto">
          <a:xfrm>
            <a:off x="-27294" y="2414397"/>
            <a:ext cx="2771340" cy="27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sp.nl/nav/nieuws/110213_roemer1g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859895" y="2051851"/>
            <a:ext cx="2376264" cy="307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683569" y="4381059"/>
            <a:ext cx="45525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Overheid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moet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actief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werken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integratie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5868144" y="4381059"/>
            <a:ext cx="31096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Eigen </a:t>
            </a:r>
            <a:r>
              <a:rPr lang="en-US" dirty="0" err="1" smtClean="0">
                <a:solidFill>
                  <a:schemeClr val="tx1"/>
                </a:solidFill>
              </a:rPr>
              <a:t>verantwoordelijkheid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3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96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416932" y="-22958"/>
            <a:ext cx="61926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Opdracht: </a:t>
            </a:r>
            <a:r>
              <a:rPr lang="nl-NL" sz="2000" dirty="0" err="1" smtClean="0">
                <a:solidFill>
                  <a:prstClr val="white"/>
                </a:solidFill>
              </a:rPr>
              <a:t>Toetsvragen</a:t>
            </a:r>
            <a:r>
              <a:rPr lang="nl-NL" sz="2000" dirty="0" smtClean="0">
                <a:solidFill>
                  <a:prstClr val="white"/>
                </a:solidFill>
              </a:rPr>
              <a:t> maken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1600" u="sng" dirty="0" smtClean="0">
                <a:solidFill>
                  <a:prstClr val="white"/>
                </a:solidFill>
              </a:rPr>
              <a:t>Stap 1: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Bedenk individueel vier </a:t>
            </a:r>
            <a:r>
              <a:rPr lang="nl-NL" sz="1600" dirty="0" err="1" smtClean="0">
                <a:solidFill>
                  <a:prstClr val="white"/>
                </a:solidFill>
              </a:rPr>
              <a:t>toetsvragen</a:t>
            </a:r>
            <a:r>
              <a:rPr lang="nl-NL" sz="1600" dirty="0" smtClean="0">
                <a:solidFill>
                  <a:prstClr val="white"/>
                </a:solidFill>
              </a:rPr>
              <a:t>. Elke vraag moet over een andere paragraaf gaan.</a:t>
            </a:r>
          </a:p>
          <a:p>
            <a:endParaRPr lang="nl-NL" sz="1600" dirty="0">
              <a:solidFill>
                <a:prstClr val="white"/>
              </a:solidFill>
            </a:endParaRPr>
          </a:p>
          <a:p>
            <a:r>
              <a:rPr lang="nl-NL" sz="1600" u="sng" dirty="0" smtClean="0">
                <a:solidFill>
                  <a:prstClr val="white"/>
                </a:solidFill>
              </a:rPr>
              <a:t>Stap 2: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Maak een tweetal. Kies uit jullie acht vragen een top 4. Nummer de top vier ook met de beste vraag bovenaan.</a:t>
            </a:r>
          </a:p>
          <a:p>
            <a:endParaRPr lang="nl-NL" sz="1600" dirty="0">
              <a:solidFill>
                <a:prstClr val="white"/>
              </a:solidFill>
            </a:endParaRPr>
          </a:p>
          <a:p>
            <a:r>
              <a:rPr lang="nl-NL" sz="1600" u="sng" dirty="0" smtClean="0">
                <a:solidFill>
                  <a:prstClr val="white"/>
                </a:solidFill>
              </a:rPr>
              <a:t>Stap 3: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Ga met twee tweetallen samen zitten. Kies uit de acht vragen een top 3. 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Presenteer deze top drie aan de klas.</a:t>
            </a:r>
          </a:p>
          <a:p>
            <a:endParaRPr lang="nl-NL" sz="1600" dirty="0">
              <a:solidFill>
                <a:prstClr val="white"/>
              </a:solidFill>
            </a:endParaRPr>
          </a:p>
          <a:p>
            <a:r>
              <a:rPr lang="nl-NL" sz="1600" b="1" u="sng" dirty="0" smtClean="0">
                <a:solidFill>
                  <a:prstClr val="white"/>
                </a:solidFill>
              </a:rPr>
              <a:t>LET OP</a:t>
            </a:r>
            <a:r>
              <a:rPr lang="nl-NL" sz="1600" dirty="0" smtClean="0">
                <a:solidFill>
                  <a:prstClr val="white"/>
                </a:solidFill>
              </a:rPr>
              <a:t>: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Begin pas met de volgende stap als de docent daar opdracht voor geeft.</a:t>
            </a:r>
          </a:p>
          <a:p>
            <a:r>
              <a:rPr lang="nl-NL" sz="1600" dirty="0" smtClean="0">
                <a:solidFill>
                  <a:prstClr val="white"/>
                </a:solidFill>
              </a:rPr>
              <a:t>Bij elke stap krijg je een nieuw opdrachtenblad.</a:t>
            </a:r>
          </a:p>
          <a:p>
            <a:endParaRPr lang="nl-NL" sz="1600" dirty="0">
              <a:solidFill>
                <a:prstClr val="white"/>
              </a:solidFill>
            </a:endParaRPr>
          </a:p>
          <a:p>
            <a:endParaRPr lang="nl-NL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25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416932" y="282569"/>
            <a:ext cx="66247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In de folder van de Bart </a:t>
            </a:r>
            <a:r>
              <a:rPr lang="en-US" sz="2800" dirty="0" err="1" smtClean="0">
                <a:solidFill>
                  <a:prstClr val="white"/>
                </a:solidFill>
              </a:rPr>
              <a:t>Smit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staan</a:t>
            </a:r>
            <a:r>
              <a:rPr lang="en-US" sz="2800" dirty="0" smtClean="0">
                <a:solidFill>
                  <a:prstClr val="white"/>
                </a:solidFill>
              </a:rPr>
              <a:t> op </a:t>
            </a:r>
            <a:r>
              <a:rPr lang="en-US" sz="2800" dirty="0" err="1" smtClean="0">
                <a:solidFill>
                  <a:prstClr val="white"/>
                </a:solidFill>
              </a:rPr>
              <a:t>een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pagina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kinderen</a:t>
            </a:r>
            <a:r>
              <a:rPr lang="en-US" sz="2800" dirty="0" smtClean="0">
                <a:solidFill>
                  <a:prstClr val="white"/>
                </a:solidFill>
              </a:rPr>
              <a:t> die </a:t>
            </a:r>
            <a:r>
              <a:rPr lang="en-US" sz="2800" dirty="0" err="1" smtClean="0">
                <a:solidFill>
                  <a:prstClr val="white"/>
                </a:solidFill>
              </a:rPr>
              <a:t>spelen</a:t>
            </a:r>
            <a:r>
              <a:rPr lang="en-US" sz="2800" dirty="0" smtClean="0">
                <a:solidFill>
                  <a:prstClr val="white"/>
                </a:solidFill>
              </a:rPr>
              <a:t> met </a:t>
            </a:r>
            <a:r>
              <a:rPr lang="en-US" sz="2800" dirty="0" err="1" smtClean="0">
                <a:solidFill>
                  <a:prstClr val="white"/>
                </a:solidFill>
              </a:rPr>
              <a:t>huishoudmiddelen</a:t>
            </a:r>
            <a:r>
              <a:rPr lang="en-US" sz="2800" dirty="0" smtClean="0">
                <a:solidFill>
                  <a:prstClr val="white"/>
                </a:solidFill>
              </a:rPr>
              <a:t>. </a:t>
            </a:r>
            <a:r>
              <a:rPr lang="en-US" sz="2800" dirty="0" err="1" smtClean="0">
                <a:solidFill>
                  <a:prstClr val="white"/>
                </a:solidFill>
              </a:rPr>
              <a:t>Daarbij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staat</a:t>
            </a:r>
            <a:r>
              <a:rPr lang="en-US" sz="2800" dirty="0" smtClean="0">
                <a:solidFill>
                  <a:prstClr val="white"/>
                </a:solidFill>
              </a:rPr>
              <a:t> de </a:t>
            </a:r>
            <a:r>
              <a:rPr lang="en-US" sz="2800" dirty="0" err="1" smtClean="0">
                <a:solidFill>
                  <a:prstClr val="white"/>
                </a:solidFill>
              </a:rPr>
              <a:t>tekst</a:t>
            </a:r>
            <a:r>
              <a:rPr lang="en-US" sz="2800" dirty="0" smtClean="0">
                <a:solidFill>
                  <a:prstClr val="white"/>
                </a:solidFill>
              </a:rPr>
              <a:t>: ‘</a:t>
            </a:r>
            <a:r>
              <a:rPr lang="en-US" sz="2800" dirty="0" err="1" smtClean="0">
                <a:solidFill>
                  <a:prstClr val="white"/>
                </a:solidFill>
              </a:rPr>
              <a:t>zo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goed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als</a:t>
            </a:r>
            <a:r>
              <a:rPr lang="en-US" sz="2800" dirty="0" smtClean="0">
                <a:solidFill>
                  <a:prstClr val="white"/>
                </a:solidFill>
              </a:rPr>
              <a:t> je </a:t>
            </a:r>
            <a:r>
              <a:rPr lang="en-US" sz="2800" dirty="0" err="1" smtClean="0">
                <a:solidFill>
                  <a:prstClr val="white"/>
                </a:solidFill>
              </a:rPr>
              <a:t>moeder</a:t>
            </a:r>
            <a:r>
              <a:rPr lang="en-US" sz="2800" dirty="0" smtClean="0">
                <a:solidFill>
                  <a:prstClr val="white"/>
                </a:solidFill>
              </a:rPr>
              <a:t>, </a:t>
            </a:r>
            <a:r>
              <a:rPr lang="en-US" sz="2800" dirty="0" err="1" smtClean="0">
                <a:solidFill>
                  <a:prstClr val="white"/>
                </a:solidFill>
              </a:rPr>
              <a:t>dat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wil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jij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toch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ook</a:t>
            </a:r>
            <a:r>
              <a:rPr lang="en-US" sz="2800" dirty="0" smtClean="0">
                <a:solidFill>
                  <a:prstClr val="white"/>
                </a:solidFill>
              </a:rPr>
              <a:t>!’ </a:t>
            </a:r>
          </a:p>
          <a:p>
            <a:endParaRPr lang="en-US" sz="2800" dirty="0">
              <a:solidFill>
                <a:prstClr val="white"/>
              </a:solidFill>
            </a:endParaRPr>
          </a:p>
          <a:p>
            <a:r>
              <a:rPr lang="en-US" sz="2800" dirty="0" smtClean="0">
                <a:solidFill>
                  <a:prstClr val="white"/>
                </a:solidFill>
              </a:rPr>
              <a:t>A; </a:t>
            </a:r>
            <a:r>
              <a:rPr lang="en-US" sz="2800" dirty="0" err="1" smtClean="0">
                <a:solidFill>
                  <a:prstClr val="white"/>
                </a:solidFill>
              </a:rPr>
              <a:t>Geef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aan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wat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hier</a:t>
            </a:r>
            <a:r>
              <a:rPr lang="en-US" sz="2800" dirty="0" smtClean="0">
                <a:solidFill>
                  <a:prstClr val="white"/>
                </a:solidFill>
              </a:rPr>
              <a:t> het </a:t>
            </a:r>
            <a:r>
              <a:rPr lang="en-US" sz="2800" dirty="0" err="1" smtClean="0">
                <a:solidFill>
                  <a:prstClr val="white"/>
                </a:solidFill>
              </a:rPr>
              <a:t>Socialiserende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>
                <a:solidFill>
                  <a:prstClr val="white"/>
                </a:solidFill>
              </a:rPr>
              <a:t>i</a:t>
            </a:r>
            <a:r>
              <a:rPr lang="en-US" sz="2800" dirty="0" err="1" smtClean="0">
                <a:solidFill>
                  <a:prstClr val="white"/>
                </a:solidFill>
              </a:rPr>
              <a:t>nstituut</a:t>
            </a:r>
            <a:r>
              <a:rPr lang="en-US" sz="2800" dirty="0" smtClean="0">
                <a:solidFill>
                  <a:prstClr val="white"/>
                </a:solidFill>
              </a:rPr>
              <a:t> is </a:t>
            </a:r>
            <a:endParaRPr lang="en-US" sz="2800" dirty="0">
              <a:solidFill>
                <a:prstClr val="white"/>
              </a:solidFill>
            </a:endParaRPr>
          </a:p>
          <a:p>
            <a:r>
              <a:rPr lang="en-US" sz="2800" dirty="0" smtClean="0">
                <a:solidFill>
                  <a:prstClr val="white"/>
                </a:solidFill>
              </a:rPr>
              <a:t>B; </a:t>
            </a:r>
            <a:r>
              <a:rPr lang="en-US" sz="2800" dirty="0" err="1" smtClean="0">
                <a:solidFill>
                  <a:prstClr val="white"/>
                </a:solidFill>
              </a:rPr>
              <a:t>Wat</a:t>
            </a:r>
            <a:r>
              <a:rPr lang="en-US" sz="2800" dirty="0" smtClean="0">
                <a:solidFill>
                  <a:prstClr val="white"/>
                </a:solidFill>
              </a:rPr>
              <a:t> is </a:t>
            </a:r>
            <a:r>
              <a:rPr lang="en-US" sz="2800" dirty="0" err="1" smtClean="0">
                <a:solidFill>
                  <a:prstClr val="white"/>
                </a:solidFill>
              </a:rPr>
              <a:t>hier</a:t>
            </a:r>
            <a:r>
              <a:rPr lang="en-US" sz="2800" dirty="0" smtClean="0">
                <a:solidFill>
                  <a:prstClr val="white"/>
                </a:solidFill>
              </a:rPr>
              <a:t> de </a:t>
            </a:r>
            <a:r>
              <a:rPr lang="en-US" sz="2800" dirty="0" err="1" smtClean="0">
                <a:solidFill>
                  <a:prstClr val="white"/>
                </a:solidFill>
              </a:rPr>
              <a:t>socialisatie</a:t>
            </a:r>
            <a:r>
              <a:rPr lang="en-US" sz="2800" dirty="0" smtClean="0">
                <a:solidFill>
                  <a:prstClr val="white"/>
                </a:solidFill>
              </a:rPr>
              <a:t>?</a:t>
            </a:r>
          </a:p>
          <a:p>
            <a:r>
              <a:rPr lang="en-US" sz="2800" dirty="0" smtClean="0">
                <a:solidFill>
                  <a:prstClr val="white"/>
                </a:solidFill>
              </a:rPr>
              <a:t>C; </a:t>
            </a:r>
            <a:r>
              <a:rPr lang="en-US" sz="2800" dirty="0" err="1" smtClean="0">
                <a:solidFill>
                  <a:prstClr val="white"/>
                </a:solidFill>
              </a:rPr>
              <a:t>wat</a:t>
            </a:r>
            <a:r>
              <a:rPr lang="en-US" sz="2800" dirty="0" smtClean="0">
                <a:solidFill>
                  <a:prstClr val="white"/>
                </a:solidFill>
              </a:rPr>
              <a:t> </a:t>
            </a:r>
            <a:r>
              <a:rPr lang="en-US" sz="2800" dirty="0" err="1" smtClean="0">
                <a:solidFill>
                  <a:prstClr val="white"/>
                </a:solidFill>
              </a:rPr>
              <a:t>zijn</a:t>
            </a:r>
            <a:r>
              <a:rPr lang="en-US" sz="2800" dirty="0" smtClean="0">
                <a:solidFill>
                  <a:prstClr val="white"/>
                </a:solidFill>
              </a:rPr>
              <a:t> de </a:t>
            </a:r>
            <a:r>
              <a:rPr lang="en-US" sz="2800" dirty="0" err="1" smtClean="0">
                <a:solidFill>
                  <a:prstClr val="white"/>
                </a:solidFill>
              </a:rPr>
              <a:t>sancties</a:t>
            </a:r>
            <a:r>
              <a:rPr lang="en-US" sz="2800" dirty="0" smtClean="0">
                <a:solidFill>
                  <a:prstClr val="white"/>
                </a:solidFill>
              </a:rPr>
              <a:t> ? (</a:t>
            </a:r>
            <a:r>
              <a:rPr lang="en-US" sz="2800" dirty="0" err="1" smtClean="0">
                <a:solidFill>
                  <a:prstClr val="white"/>
                </a:solidFill>
              </a:rPr>
              <a:t>beloning</a:t>
            </a:r>
            <a:r>
              <a:rPr lang="en-US" sz="2800" dirty="0" smtClean="0">
                <a:solidFill>
                  <a:prstClr val="white"/>
                </a:solidFill>
              </a:rPr>
              <a:t>/</a:t>
            </a:r>
            <a:r>
              <a:rPr lang="en-US" sz="2800" dirty="0" err="1" smtClean="0">
                <a:solidFill>
                  <a:prstClr val="white"/>
                </a:solidFill>
              </a:rPr>
              <a:t>straf</a:t>
            </a:r>
            <a:r>
              <a:rPr lang="en-US" sz="2800" dirty="0" smtClean="0">
                <a:solidFill>
                  <a:prstClr val="white"/>
                </a:solidFill>
              </a:rPr>
              <a:t>)</a:t>
            </a:r>
          </a:p>
          <a:p>
            <a:r>
              <a:rPr lang="en-US" sz="2800" dirty="0" smtClean="0">
                <a:solidFill>
                  <a:prstClr val="white"/>
                </a:solidFill>
              </a:rPr>
              <a:t>D; </a:t>
            </a:r>
            <a:r>
              <a:rPr lang="en-US" sz="2800" dirty="0" err="1" smtClean="0">
                <a:solidFill>
                  <a:prstClr val="white"/>
                </a:solidFill>
              </a:rPr>
              <a:t>wat</a:t>
            </a:r>
            <a:r>
              <a:rPr lang="en-US" sz="2800" dirty="0" smtClean="0">
                <a:solidFill>
                  <a:prstClr val="white"/>
                </a:solidFill>
              </a:rPr>
              <a:t> is </a:t>
            </a:r>
            <a:r>
              <a:rPr lang="en-US" sz="2800" dirty="0" err="1" smtClean="0">
                <a:solidFill>
                  <a:prstClr val="white"/>
                </a:solidFill>
              </a:rPr>
              <a:t>hier</a:t>
            </a:r>
            <a:r>
              <a:rPr lang="en-US" sz="2800" dirty="0" smtClean="0">
                <a:solidFill>
                  <a:prstClr val="white"/>
                </a:solidFill>
              </a:rPr>
              <a:t> de </a:t>
            </a:r>
            <a:r>
              <a:rPr lang="en-US" sz="2800" dirty="0" err="1" smtClean="0">
                <a:solidFill>
                  <a:prstClr val="white"/>
                </a:solidFill>
              </a:rPr>
              <a:t>internalisatie</a:t>
            </a:r>
            <a:r>
              <a:rPr lang="en-US" sz="2800" dirty="0" smtClean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97</a:t>
            </a:fld>
            <a:endParaRPr lang="nl-NL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21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7"/>
            <a:ext cx="7416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Wanneer we maatschappelijke problemen analyseren moeten we </a:t>
            </a:r>
            <a:r>
              <a:rPr lang="nl-NL" u="sng" dirty="0" smtClean="0">
                <a:solidFill>
                  <a:schemeClr val="bg1"/>
                </a:solidFill>
              </a:rPr>
              <a:t>kritisch omgaan met informatie.</a:t>
            </a:r>
          </a:p>
          <a:p>
            <a:endParaRPr lang="nl-NL" u="sng" dirty="0" smtClean="0">
              <a:solidFill>
                <a:schemeClr val="bg1"/>
              </a:solidFill>
            </a:endParaRPr>
          </a:p>
          <a:p>
            <a:endParaRPr lang="nl-NL" u="sng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Betrouwbaarheid van de bron: wanneer is iets een </a:t>
            </a:r>
            <a:r>
              <a:rPr lang="nl-NL" u="sng" dirty="0" smtClean="0">
                <a:solidFill>
                  <a:schemeClr val="bg1"/>
                </a:solidFill>
              </a:rPr>
              <a:t>feit</a:t>
            </a:r>
            <a:r>
              <a:rPr lang="nl-NL" dirty="0" smtClean="0">
                <a:solidFill>
                  <a:schemeClr val="bg1"/>
                </a:solidFill>
              </a:rPr>
              <a:t> en wanneer een </a:t>
            </a:r>
            <a:r>
              <a:rPr lang="nl-NL" u="sng" dirty="0" smtClean="0">
                <a:solidFill>
                  <a:schemeClr val="bg1"/>
                </a:solidFill>
              </a:rPr>
              <a:t>mening?</a:t>
            </a:r>
            <a:r>
              <a:rPr lang="nl-NL" dirty="0" smtClean="0">
                <a:solidFill>
                  <a:schemeClr val="bg1"/>
                </a:solidFill>
              </a:rPr>
              <a:t> Wanneer is iets </a:t>
            </a:r>
            <a:r>
              <a:rPr lang="nl-NL" u="sng" dirty="0" smtClean="0">
                <a:solidFill>
                  <a:schemeClr val="bg1"/>
                </a:solidFill>
              </a:rPr>
              <a:t>subjectief</a:t>
            </a:r>
            <a:r>
              <a:rPr lang="nl-NL" dirty="0" smtClean="0">
                <a:solidFill>
                  <a:schemeClr val="bg1"/>
                </a:solidFill>
              </a:rPr>
              <a:t> of </a:t>
            </a:r>
            <a:r>
              <a:rPr lang="nl-NL" u="sng" dirty="0" smtClean="0">
                <a:solidFill>
                  <a:schemeClr val="bg1"/>
                </a:solidFill>
              </a:rPr>
              <a:t>objectief?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463738"/>
            <a:ext cx="2664295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11" y="2610973"/>
            <a:ext cx="289429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9"/>
          <p:cNvSpPr txBox="1"/>
          <p:nvPr/>
        </p:nvSpPr>
        <p:spPr>
          <a:xfrm>
            <a:off x="1331641" y="2301720"/>
            <a:ext cx="255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Subjectief: vooroordelen.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5148064" y="2139702"/>
            <a:ext cx="175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Objectief: feiten.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98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8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2530" name="Picture 2" descr="https://mail-attachment.googleusercontent.com/attachment/u/0/?saduie=AG9B_P-fo8LCdPsErbK8YYIEu0ZL&amp;attid=0.1&amp;disp=emb&amp;view=att&amp;th=13fbdb6bedb7349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1511"/>
            <a:ext cx="6984776" cy="228850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83568" y="141480"/>
            <a:ext cx="431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Communicatie en </a:t>
            </a:r>
            <a:r>
              <a:rPr lang="nl-NL" u="sng" dirty="0" smtClean="0">
                <a:solidFill>
                  <a:schemeClr val="bg1"/>
                </a:solidFill>
              </a:rPr>
              <a:t>communicatieruis (</a:t>
            </a:r>
            <a:r>
              <a:rPr lang="nl-NL" u="sng" dirty="0" err="1" smtClean="0">
                <a:solidFill>
                  <a:schemeClr val="bg1"/>
                </a:solidFill>
              </a:rPr>
              <a:t>blz</a:t>
            </a:r>
            <a:r>
              <a:rPr lang="nl-NL" u="sng" dirty="0" smtClean="0">
                <a:solidFill>
                  <a:schemeClr val="bg1"/>
                </a:solidFill>
              </a:rPr>
              <a:t> 17)</a:t>
            </a:r>
            <a:endParaRPr lang="nl-NL" u="sng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3" y="2841780"/>
            <a:ext cx="5102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Verstoring van informatie door zender:</a:t>
            </a:r>
          </a:p>
          <a:p>
            <a:pPr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 Manipulatie (weglaten of verdraaien van feiten)</a:t>
            </a:r>
          </a:p>
          <a:p>
            <a:pPr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 Propaganda (eenzijdige informatie geven)</a:t>
            </a:r>
          </a:p>
          <a:p>
            <a:pPr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 Indoctrinatie (opdringen van eenzijdige informatie)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5448" y="3975906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Verstoring van informatie door ontvanger:</a:t>
            </a:r>
          </a:p>
          <a:p>
            <a:pPr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 Selectieve perceptie (informatie vervormen)</a:t>
            </a:r>
          </a:p>
          <a:p>
            <a:pPr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 Referentiekader (de bril waar je door kijkt)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251521" y="4737653"/>
            <a:ext cx="505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Communicatieruis:</a:t>
            </a:r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boodschap wordt verstoord.</a:t>
            </a:r>
            <a:endParaRPr lang="nl-NL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99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3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5217</TotalTime>
  <Words>3209</Words>
  <Application>Microsoft Office PowerPoint</Application>
  <PresentationFormat>Diavoorstelling (16:9)</PresentationFormat>
  <Paragraphs>1370</Paragraphs>
  <Slides>113</Slides>
  <Notes>95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113</vt:i4>
      </vt:variant>
    </vt:vector>
  </HeadingPairs>
  <TitlesOfParts>
    <vt:vector size="114" baseType="lpstr">
      <vt:lpstr>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Klomp, R.G.M.H. (Ruud)</dc:creator>
  <cp:lastModifiedBy>Ruud Klomp</cp:lastModifiedBy>
  <cp:revision>299</cp:revision>
  <cp:lastPrinted>2013-10-09T10:01:55Z</cp:lastPrinted>
  <dcterms:modified xsi:type="dcterms:W3CDTF">2015-02-06T10:05:13Z</dcterms:modified>
</cp:coreProperties>
</file>